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57" r:id="rId3"/>
    <p:sldId id="258" r:id="rId4"/>
    <p:sldId id="275" r:id="rId5"/>
    <p:sldId id="259" r:id="rId6"/>
    <p:sldId id="260" r:id="rId7"/>
    <p:sldId id="261" r:id="rId8"/>
    <p:sldId id="272" r:id="rId9"/>
    <p:sldId id="289" r:id="rId10"/>
    <p:sldId id="273" r:id="rId11"/>
    <p:sldId id="274" r:id="rId12"/>
    <p:sldId id="291" r:id="rId13"/>
    <p:sldId id="285" r:id="rId14"/>
    <p:sldId id="262" r:id="rId15"/>
    <p:sldId id="278" r:id="rId16"/>
    <p:sldId id="276" r:id="rId17"/>
    <p:sldId id="280" r:id="rId18"/>
    <p:sldId id="279" r:id="rId19"/>
    <p:sldId id="281" r:id="rId20"/>
    <p:sldId id="292" r:id="rId21"/>
    <p:sldId id="293" r:id="rId22"/>
    <p:sldId id="263" r:id="rId23"/>
    <p:sldId id="264" r:id="rId24"/>
    <p:sldId id="265" r:id="rId25"/>
    <p:sldId id="268" r:id="rId26"/>
    <p:sldId id="266" r:id="rId27"/>
    <p:sldId id="267" r:id="rId28"/>
    <p:sldId id="269" r:id="rId29"/>
    <p:sldId id="270" r:id="rId30"/>
    <p:sldId id="271" r:id="rId31"/>
    <p:sldId id="282" r:id="rId32"/>
    <p:sldId id="277" r:id="rId33"/>
    <p:sldId id="290" r:id="rId34"/>
    <p:sldId id="284" r:id="rId35"/>
    <p:sldId id="295"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9843" autoAdjust="0"/>
    <p:restoredTop sz="75380" autoAdjust="0"/>
  </p:normalViewPr>
  <p:slideViewPr>
    <p:cSldViewPr>
      <p:cViewPr varScale="1">
        <p:scale>
          <a:sx n="70" d="100"/>
          <a:sy n="70" d="100"/>
        </p:scale>
        <p:origin x="-114" y="-1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68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494155244483342"/>
          <c:y val="0.14948686058635496"/>
          <c:w val="0.41640164771070282"/>
          <c:h val="0.75714693204518124"/>
        </c:manualLayout>
      </c:layout>
      <c:pieChart>
        <c:varyColors val="1"/>
        <c:ser>
          <c:idx val="0"/>
          <c:order val="0"/>
          <c:tx>
            <c:strRef>
              <c:f>Sheet1!$B$1</c:f>
              <c:strCache>
                <c:ptCount val="1"/>
                <c:pt idx="0">
                  <c:v>trafficking in human beings</c:v>
                </c:pt>
              </c:strCache>
            </c:strRef>
          </c:tx>
          <c:dLbls>
            <c:dLbl>
              <c:idx val="0"/>
              <c:showLegendKey val="0"/>
              <c:showVal val="1"/>
              <c:showCatName val="0"/>
              <c:showSerName val="0"/>
              <c:showPercent val="0"/>
              <c:showBubbleSize val="0"/>
            </c:dLbl>
            <c:dLbl>
              <c:idx val="1"/>
              <c:showLegendKey val="0"/>
              <c:showVal val="1"/>
              <c:showCatName val="0"/>
              <c:showSerName val="0"/>
              <c:showPercent val="0"/>
              <c:showBubbleSize val="0"/>
            </c:dLbl>
            <c:dLbl>
              <c:idx val="2"/>
              <c:showLegendKey val="0"/>
              <c:showVal val="1"/>
              <c:showCatName val="0"/>
              <c:showSerName val="0"/>
              <c:showPercent val="0"/>
              <c:showBubbleSize val="0"/>
            </c:dLbl>
            <c:showLegendKey val="0"/>
            <c:showVal val="0"/>
            <c:showCatName val="0"/>
            <c:showSerName val="0"/>
            <c:showPercent val="0"/>
            <c:showBubbleSize val="0"/>
          </c:dLbls>
          <c:cat>
            <c:strRef>
              <c:f>Sheet1!$A$2:$A$5</c:f>
              <c:strCache>
                <c:ptCount val="3"/>
                <c:pt idx="0">
                  <c:v>sexual exploitation</c:v>
                </c:pt>
                <c:pt idx="1">
                  <c:v>labour exploitation</c:v>
                </c:pt>
                <c:pt idx="2">
                  <c:v>other</c:v>
                </c:pt>
              </c:strCache>
            </c:strRef>
          </c:cat>
          <c:val>
            <c:numRef>
              <c:f>Sheet1!$B$2:$B$5</c:f>
              <c:numCache>
                <c:formatCode>0%</c:formatCode>
                <c:ptCount val="4"/>
                <c:pt idx="0">
                  <c:v>0.62000000000000044</c:v>
                </c:pt>
                <c:pt idx="1">
                  <c:v>0.25</c:v>
                </c:pt>
                <c:pt idx="2">
                  <c:v>0.14000000000000001</c:v>
                </c:pt>
              </c:numCache>
            </c:numRef>
          </c:val>
        </c:ser>
        <c:dLbls>
          <c:showLegendKey val="0"/>
          <c:showVal val="0"/>
          <c:showCatName val="0"/>
          <c:showSerName val="0"/>
          <c:showPercent val="0"/>
          <c:showBubbleSize val="0"/>
          <c:showLeaderLines val="0"/>
        </c:dLbls>
        <c:firstSliceAng val="0"/>
      </c:pieChart>
    </c:plotArea>
    <c:legend>
      <c:legendPos val="r"/>
      <c:legendEntry>
        <c:idx val="3"/>
        <c:delete val="1"/>
      </c:legendEntry>
      <c:overlay val="0"/>
    </c:legend>
    <c:plotVisOnly val="1"/>
    <c:dispBlanksAs val="gap"/>
    <c:showDLblsOverMax val="0"/>
  </c:chart>
  <c:txPr>
    <a:bodyPr/>
    <a:lstStyle/>
    <a:p>
      <a:pPr>
        <a:defRPr sz="1800"/>
      </a:pPr>
      <a:endParaRPr lang="el-GR"/>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397976-D20B-4250-AA78-08CC8119F26E}"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l-GR"/>
        </a:p>
      </dgm:t>
    </dgm:pt>
    <dgm:pt modelId="{167D3C3B-521D-4BD8-BB25-A6AAA59F3CA9}">
      <dgm:prSet phldrT="[Text]"/>
      <dgm:spPr/>
      <dgm:t>
        <a:bodyPr/>
        <a:lstStyle/>
        <a:p>
          <a:r>
            <a:rPr lang="el-GR" b="1" dirty="0" smtClean="0">
              <a:solidFill>
                <a:srgbClr val="0070C0"/>
              </a:solidFill>
              <a:effectLst>
                <a:outerShdw blurRad="38100" dist="38100" dir="2700000" algn="tl">
                  <a:srgbClr val="000000">
                    <a:alpha val="43137"/>
                  </a:srgbClr>
                </a:outerShdw>
              </a:effectLst>
            </a:rPr>
            <a:t>ΠΑΡΑΓΟΝΤΕΣ ΩΘΗΣΗΣ</a:t>
          </a:r>
          <a:endParaRPr lang="el-GR" b="1" dirty="0">
            <a:solidFill>
              <a:srgbClr val="0070C0"/>
            </a:solidFill>
            <a:effectLst>
              <a:outerShdw blurRad="38100" dist="38100" dir="2700000" algn="tl">
                <a:srgbClr val="000000">
                  <a:alpha val="43137"/>
                </a:srgbClr>
              </a:outerShdw>
            </a:effectLst>
          </a:endParaRPr>
        </a:p>
      </dgm:t>
    </dgm:pt>
    <dgm:pt modelId="{68944505-B06D-489E-8EA4-6398344922E9}" type="parTrans" cxnId="{61774B8E-61A1-478B-9503-1EEA085192F2}">
      <dgm:prSet/>
      <dgm:spPr/>
      <dgm:t>
        <a:bodyPr/>
        <a:lstStyle/>
        <a:p>
          <a:endParaRPr lang="el-GR"/>
        </a:p>
      </dgm:t>
    </dgm:pt>
    <dgm:pt modelId="{424B8570-CD07-4B74-82E9-AB3ECFAC4715}" type="sibTrans" cxnId="{61774B8E-61A1-478B-9503-1EEA085192F2}">
      <dgm:prSet/>
      <dgm:spPr>
        <a:solidFill>
          <a:srgbClr val="0070C0"/>
        </a:solidFill>
      </dgm:spPr>
      <dgm:t>
        <a:bodyPr/>
        <a:lstStyle/>
        <a:p>
          <a:endParaRPr lang="el-GR"/>
        </a:p>
      </dgm:t>
    </dgm:pt>
    <dgm:pt modelId="{7334E850-FDE3-4B06-96B5-3642CB6D9055}">
      <dgm:prSet phldrT="[Text]"/>
      <dgm:spPr>
        <a:solidFill>
          <a:schemeClr val="accent2">
            <a:lumMod val="20000"/>
            <a:lumOff val="80000"/>
            <a:alpha val="90000"/>
          </a:schemeClr>
        </a:solidFill>
      </dgm:spPr>
      <dgm:t>
        <a:bodyPr/>
        <a:lstStyle/>
        <a:p>
          <a:r>
            <a:rPr lang="el-GR" b="1" dirty="0" smtClean="0"/>
            <a:t>ΦΤΩΧΕΙΑ</a:t>
          </a:r>
          <a:endParaRPr lang="el-GR" b="1" dirty="0"/>
        </a:p>
      </dgm:t>
    </dgm:pt>
    <dgm:pt modelId="{5108BC23-0C2F-44C8-975D-B0CE6F41B27D}" type="parTrans" cxnId="{F88B0292-B046-4D62-BAAC-59D974EB677E}">
      <dgm:prSet/>
      <dgm:spPr/>
      <dgm:t>
        <a:bodyPr/>
        <a:lstStyle/>
        <a:p>
          <a:endParaRPr lang="el-GR"/>
        </a:p>
      </dgm:t>
    </dgm:pt>
    <dgm:pt modelId="{015EA211-E305-4666-ABEC-F5F072647921}" type="sibTrans" cxnId="{F88B0292-B046-4D62-BAAC-59D974EB677E}">
      <dgm:prSet/>
      <dgm:spPr/>
      <dgm:t>
        <a:bodyPr/>
        <a:lstStyle/>
        <a:p>
          <a:endParaRPr lang="el-GR"/>
        </a:p>
      </dgm:t>
    </dgm:pt>
    <dgm:pt modelId="{9FBAAD13-7EA0-4C07-B117-180AD204A316}">
      <dgm:prSet phldrT="[Text]"/>
      <dgm:spPr/>
      <dgm:t>
        <a:bodyPr/>
        <a:lstStyle/>
        <a:p>
          <a:r>
            <a:rPr lang="el-GR" b="1" dirty="0" smtClean="0">
              <a:solidFill>
                <a:srgbClr val="0070C0"/>
              </a:solidFill>
              <a:effectLst>
                <a:outerShdw blurRad="38100" dist="38100" dir="2700000" algn="tl">
                  <a:srgbClr val="000000">
                    <a:alpha val="43137"/>
                  </a:srgbClr>
                </a:outerShdw>
              </a:effectLst>
            </a:rPr>
            <a:t>ΠΑΡΑΓΟΝΤΕΣ ΠΡΟΣΕΛΚΥΣΗΣ</a:t>
          </a:r>
          <a:endParaRPr lang="el-GR" b="1" dirty="0">
            <a:solidFill>
              <a:srgbClr val="0070C0"/>
            </a:solidFill>
            <a:effectLst>
              <a:outerShdw blurRad="38100" dist="38100" dir="2700000" algn="tl">
                <a:srgbClr val="000000">
                  <a:alpha val="43137"/>
                </a:srgbClr>
              </a:outerShdw>
            </a:effectLst>
          </a:endParaRPr>
        </a:p>
      </dgm:t>
    </dgm:pt>
    <dgm:pt modelId="{1EFF3353-304B-4BDF-8EA1-127896386BF3}" type="parTrans" cxnId="{3F98BC27-C512-49D4-A16B-DE14A98D8C7A}">
      <dgm:prSet/>
      <dgm:spPr/>
      <dgm:t>
        <a:bodyPr/>
        <a:lstStyle/>
        <a:p>
          <a:endParaRPr lang="el-GR"/>
        </a:p>
      </dgm:t>
    </dgm:pt>
    <dgm:pt modelId="{4AFC0A55-1F6F-4468-9566-6A9E00058F57}" type="sibTrans" cxnId="{3F98BC27-C512-49D4-A16B-DE14A98D8C7A}">
      <dgm:prSet/>
      <dgm:spPr/>
      <dgm:t>
        <a:bodyPr/>
        <a:lstStyle/>
        <a:p>
          <a:endParaRPr lang="el-GR"/>
        </a:p>
      </dgm:t>
    </dgm:pt>
    <dgm:pt modelId="{2566F336-E2C5-4BB5-8ED7-DCFFD976BBF2}">
      <dgm:prSet phldrT="[Text]"/>
      <dgm:spPr>
        <a:solidFill>
          <a:schemeClr val="accent3">
            <a:lumMod val="60000"/>
            <a:lumOff val="40000"/>
            <a:alpha val="90000"/>
          </a:schemeClr>
        </a:solidFill>
      </dgm:spPr>
      <dgm:t>
        <a:bodyPr/>
        <a:lstStyle/>
        <a:p>
          <a:r>
            <a:rPr lang="el-GR" b="1" dirty="0" smtClean="0"/>
            <a:t>ΖΗΤΗΣΗ ΓΙΑ</a:t>
          </a:r>
          <a:r>
            <a:rPr lang="en-US" b="1" dirty="0" smtClean="0"/>
            <a:t>:</a:t>
          </a:r>
          <a:endParaRPr lang="el-GR" b="1" dirty="0"/>
        </a:p>
      </dgm:t>
    </dgm:pt>
    <dgm:pt modelId="{5DE4984B-7760-43C1-AF06-4198C4074118}" type="parTrans" cxnId="{D969277F-B25A-49F3-B5B4-874BB2C1ABF8}">
      <dgm:prSet/>
      <dgm:spPr/>
      <dgm:t>
        <a:bodyPr/>
        <a:lstStyle/>
        <a:p>
          <a:endParaRPr lang="el-GR"/>
        </a:p>
      </dgm:t>
    </dgm:pt>
    <dgm:pt modelId="{682E1F05-BAE0-4DAA-BAAC-ECAC5FEE81A6}" type="sibTrans" cxnId="{D969277F-B25A-49F3-B5B4-874BB2C1ABF8}">
      <dgm:prSet/>
      <dgm:spPr/>
      <dgm:t>
        <a:bodyPr/>
        <a:lstStyle/>
        <a:p>
          <a:endParaRPr lang="el-GR"/>
        </a:p>
      </dgm:t>
    </dgm:pt>
    <dgm:pt modelId="{A62D4509-BC2B-432A-962B-30266C08B1B6}">
      <dgm:prSet phldrT="[Text]"/>
      <dgm:spPr>
        <a:solidFill>
          <a:schemeClr val="accent2">
            <a:lumMod val="20000"/>
            <a:lumOff val="80000"/>
            <a:alpha val="90000"/>
          </a:schemeClr>
        </a:solidFill>
      </dgm:spPr>
      <dgm:t>
        <a:bodyPr/>
        <a:lstStyle/>
        <a:p>
          <a:r>
            <a:rPr lang="el-GR" b="1" dirty="0" smtClean="0"/>
            <a:t>ΑΝΕΡΓΙΑ</a:t>
          </a:r>
          <a:endParaRPr lang="el-GR" b="1" dirty="0"/>
        </a:p>
      </dgm:t>
    </dgm:pt>
    <dgm:pt modelId="{53A0DEE2-839C-4407-BF92-A4674DA92514}" type="parTrans" cxnId="{94A4E3C2-A87A-437C-9DFF-7C6AAD92DD53}">
      <dgm:prSet/>
      <dgm:spPr/>
      <dgm:t>
        <a:bodyPr/>
        <a:lstStyle/>
        <a:p>
          <a:endParaRPr lang="el-GR"/>
        </a:p>
      </dgm:t>
    </dgm:pt>
    <dgm:pt modelId="{DA0C1007-86CF-496C-B9A6-EE7F2AFD129D}" type="sibTrans" cxnId="{94A4E3C2-A87A-437C-9DFF-7C6AAD92DD53}">
      <dgm:prSet/>
      <dgm:spPr/>
      <dgm:t>
        <a:bodyPr/>
        <a:lstStyle/>
        <a:p>
          <a:endParaRPr lang="el-GR"/>
        </a:p>
      </dgm:t>
    </dgm:pt>
    <dgm:pt modelId="{BB2DBE25-EDF3-4059-B823-4B5D4E2CDC9B}">
      <dgm:prSet phldrT="[Text]"/>
      <dgm:spPr>
        <a:solidFill>
          <a:schemeClr val="accent2">
            <a:lumMod val="20000"/>
            <a:lumOff val="80000"/>
            <a:alpha val="90000"/>
          </a:schemeClr>
        </a:solidFill>
      </dgm:spPr>
      <dgm:t>
        <a:bodyPr/>
        <a:lstStyle/>
        <a:p>
          <a:r>
            <a:rPr lang="el-GR" b="1" dirty="0" smtClean="0"/>
            <a:t>ΔΙΑΚΡΙΣΕΙΣ</a:t>
          </a:r>
          <a:endParaRPr lang="el-GR" b="1" dirty="0"/>
        </a:p>
      </dgm:t>
    </dgm:pt>
    <dgm:pt modelId="{D5F001B8-32C4-40C9-9B30-AAA01DC10657}" type="parTrans" cxnId="{62DBC68E-439C-4586-B319-2D38E8CFF867}">
      <dgm:prSet/>
      <dgm:spPr/>
      <dgm:t>
        <a:bodyPr/>
        <a:lstStyle/>
        <a:p>
          <a:endParaRPr lang="el-GR"/>
        </a:p>
      </dgm:t>
    </dgm:pt>
    <dgm:pt modelId="{D72CBD5C-E105-41EB-839B-C4570595681D}" type="sibTrans" cxnId="{62DBC68E-439C-4586-B319-2D38E8CFF867}">
      <dgm:prSet/>
      <dgm:spPr/>
      <dgm:t>
        <a:bodyPr/>
        <a:lstStyle/>
        <a:p>
          <a:endParaRPr lang="el-GR"/>
        </a:p>
      </dgm:t>
    </dgm:pt>
    <dgm:pt modelId="{35A97FE3-9644-43D1-8B98-58DCCE480219}">
      <dgm:prSet phldrT="[Text]"/>
      <dgm:spPr>
        <a:solidFill>
          <a:schemeClr val="accent2">
            <a:lumMod val="20000"/>
            <a:lumOff val="80000"/>
            <a:alpha val="90000"/>
          </a:schemeClr>
        </a:solidFill>
      </dgm:spPr>
      <dgm:t>
        <a:bodyPr/>
        <a:lstStyle/>
        <a:p>
          <a:r>
            <a:rPr lang="el-GR" b="1" dirty="0" smtClean="0"/>
            <a:t>ΣΩΜΑΤΙΚΗ, ΣΕΞΟΥΑΛΙΚΗ Ή ΨΥΧΟΛΟΓΙΚΗ ΒΙΑ</a:t>
          </a:r>
          <a:endParaRPr lang="el-GR" b="1" dirty="0"/>
        </a:p>
      </dgm:t>
    </dgm:pt>
    <dgm:pt modelId="{C01B172E-EAB1-4FCF-AC2E-CF7FFA44518B}" type="parTrans" cxnId="{16676C3E-4E72-4C03-922D-811FD27A9FBF}">
      <dgm:prSet/>
      <dgm:spPr/>
      <dgm:t>
        <a:bodyPr/>
        <a:lstStyle/>
        <a:p>
          <a:endParaRPr lang="el-GR"/>
        </a:p>
      </dgm:t>
    </dgm:pt>
    <dgm:pt modelId="{542DE119-82C2-4A21-83AA-2A295675EA03}" type="sibTrans" cxnId="{16676C3E-4E72-4C03-922D-811FD27A9FBF}">
      <dgm:prSet/>
      <dgm:spPr/>
      <dgm:t>
        <a:bodyPr/>
        <a:lstStyle/>
        <a:p>
          <a:endParaRPr lang="el-GR"/>
        </a:p>
      </dgm:t>
    </dgm:pt>
    <dgm:pt modelId="{931E3CF3-6AB5-4697-892A-9A29A9D6561E}">
      <dgm:prSet phldrT="[Text]"/>
      <dgm:spPr>
        <a:solidFill>
          <a:schemeClr val="accent3">
            <a:lumMod val="60000"/>
            <a:lumOff val="40000"/>
            <a:alpha val="90000"/>
          </a:schemeClr>
        </a:solidFill>
      </dgm:spPr>
      <dgm:t>
        <a:bodyPr/>
        <a:lstStyle/>
        <a:p>
          <a:r>
            <a:rPr lang="el-GR" b="1" dirty="0" smtClean="0"/>
            <a:t>ΦΤΗΝΟ ΕΡΓΑΤΙΚΟ ΔΥΝΑΜΙΚΟ</a:t>
          </a:r>
          <a:endParaRPr lang="el-GR" b="1" dirty="0"/>
        </a:p>
      </dgm:t>
    </dgm:pt>
    <dgm:pt modelId="{25FC2D15-A1B6-4AC5-8BE3-34E6C108E150}" type="parTrans" cxnId="{605603EE-E31C-4C45-99AE-4AF7ABD90003}">
      <dgm:prSet/>
      <dgm:spPr/>
      <dgm:t>
        <a:bodyPr/>
        <a:lstStyle/>
        <a:p>
          <a:endParaRPr lang="el-GR"/>
        </a:p>
      </dgm:t>
    </dgm:pt>
    <dgm:pt modelId="{8EFF9EBB-202C-457C-8D47-E505E17EAFFA}" type="sibTrans" cxnId="{605603EE-E31C-4C45-99AE-4AF7ABD90003}">
      <dgm:prSet/>
      <dgm:spPr/>
      <dgm:t>
        <a:bodyPr/>
        <a:lstStyle/>
        <a:p>
          <a:endParaRPr lang="el-GR"/>
        </a:p>
      </dgm:t>
    </dgm:pt>
    <dgm:pt modelId="{987FEFB5-1113-4580-BE25-19EE81740F15}">
      <dgm:prSet phldrT="[Text]"/>
      <dgm:spPr>
        <a:solidFill>
          <a:schemeClr val="accent3">
            <a:lumMod val="60000"/>
            <a:lumOff val="40000"/>
            <a:alpha val="90000"/>
          </a:schemeClr>
        </a:solidFill>
      </dgm:spPr>
      <dgm:t>
        <a:bodyPr/>
        <a:lstStyle/>
        <a:p>
          <a:r>
            <a:rPr lang="el-GR" b="1" dirty="0" smtClean="0"/>
            <a:t>ΣΕΞΟΥΑΛΙΚΕΣ ΥΠΗΡΕΣΙΕΣ</a:t>
          </a:r>
          <a:endParaRPr lang="el-GR" b="1" dirty="0"/>
        </a:p>
      </dgm:t>
    </dgm:pt>
    <dgm:pt modelId="{9A1B2974-508E-49BD-8187-3872F6BEF6A5}" type="parTrans" cxnId="{3F9AB18B-6BB4-40DC-81ED-481FC09F2734}">
      <dgm:prSet/>
      <dgm:spPr/>
      <dgm:t>
        <a:bodyPr/>
        <a:lstStyle/>
        <a:p>
          <a:endParaRPr lang="el-GR"/>
        </a:p>
      </dgm:t>
    </dgm:pt>
    <dgm:pt modelId="{2F6BE271-8698-4B2D-A8CF-1B6CD8FD5ECC}" type="sibTrans" cxnId="{3F9AB18B-6BB4-40DC-81ED-481FC09F2734}">
      <dgm:prSet/>
      <dgm:spPr/>
      <dgm:t>
        <a:bodyPr/>
        <a:lstStyle/>
        <a:p>
          <a:endParaRPr lang="el-GR"/>
        </a:p>
      </dgm:t>
    </dgm:pt>
    <dgm:pt modelId="{9A18E5EE-7D67-4ACF-908C-85727AC36EBC}">
      <dgm:prSet phldrT="[Text]"/>
      <dgm:spPr>
        <a:solidFill>
          <a:schemeClr val="accent3">
            <a:lumMod val="60000"/>
            <a:lumOff val="40000"/>
            <a:alpha val="90000"/>
          </a:schemeClr>
        </a:solidFill>
      </dgm:spPr>
      <dgm:t>
        <a:bodyPr/>
        <a:lstStyle/>
        <a:p>
          <a:r>
            <a:rPr lang="el-GR" b="1" dirty="0" smtClean="0"/>
            <a:t>ΑΝΘΡΩΠΙΝΑ ΟΡΓΑΝΑ</a:t>
          </a:r>
          <a:endParaRPr lang="el-GR" b="1" dirty="0"/>
        </a:p>
      </dgm:t>
    </dgm:pt>
    <dgm:pt modelId="{8147EA59-318D-40DB-B1BA-C1EA573CB2AA}" type="parTrans" cxnId="{679F7F20-143D-4702-B676-7ECC8DC1500A}">
      <dgm:prSet/>
      <dgm:spPr/>
      <dgm:t>
        <a:bodyPr/>
        <a:lstStyle/>
        <a:p>
          <a:endParaRPr lang="el-GR"/>
        </a:p>
      </dgm:t>
    </dgm:pt>
    <dgm:pt modelId="{E1903C0D-0824-4B8D-9FD1-D8992F1BE4DA}" type="sibTrans" cxnId="{679F7F20-143D-4702-B676-7ECC8DC1500A}">
      <dgm:prSet/>
      <dgm:spPr/>
      <dgm:t>
        <a:bodyPr/>
        <a:lstStyle/>
        <a:p>
          <a:endParaRPr lang="el-GR"/>
        </a:p>
      </dgm:t>
    </dgm:pt>
    <dgm:pt modelId="{F209E465-6C8C-4499-89C8-E49E46EAE509}">
      <dgm:prSet phldrT="[Text]"/>
      <dgm:spPr>
        <a:solidFill>
          <a:schemeClr val="accent2">
            <a:lumMod val="20000"/>
            <a:lumOff val="80000"/>
            <a:alpha val="90000"/>
          </a:schemeClr>
        </a:solidFill>
      </dgm:spPr>
      <dgm:t>
        <a:bodyPr/>
        <a:lstStyle/>
        <a:p>
          <a:r>
            <a:rPr lang="el-GR" b="1" dirty="0" smtClean="0"/>
            <a:t>ΑΓΟΡΑ ΕΡΓΑΣΙΑΣ ΚΛΕΙΣΤΗ ΣΕ ΓΥΝΑΙΚΕΣ</a:t>
          </a:r>
          <a:endParaRPr lang="el-GR" b="1" dirty="0"/>
        </a:p>
      </dgm:t>
    </dgm:pt>
    <dgm:pt modelId="{FA6C7075-D03B-41CA-85C2-B88656C2A4D1}" type="parTrans" cxnId="{3D3F1C88-7AE4-4469-93D3-05D4A3CF2395}">
      <dgm:prSet/>
      <dgm:spPr/>
      <dgm:t>
        <a:bodyPr/>
        <a:lstStyle/>
        <a:p>
          <a:endParaRPr lang="el-GR"/>
        </a:p>
      </dgm:t>
    </dgm:pt>
    <dgm:pt modelId="{30BAEEEE-7AA6-453B-986D-723458FC06CC}" type="sibTrans" cxnId="{3D3F1C88-7AE4-4469-93D3-05D4A3CF2395}">
      <dgm:prSet/>
      <dgm:spPr/>
      <dgm:t>
        <a:bodyPr/>
        <a:lstStyle/>
        <a:p>
          <a:endParaRPr lang="el-GR"/>
        </a:p>
      </dgm:t>
    </dgm:pt>
    <dgm:pt modelId="{8A602DC3-E49D-4940-BC18-2A7C5BD53694}">
      <dgm:prSet phldrT="[Text]"/>
      <dgm:spPr>
        <a:solidFill>
          <a:schemeClr val="accent2">
            <a:lumMod val="20000"/>
            <a:lumOff val="80000"/>
            <a:alpha val="90000"/>
          </a:schemeClr>
        </a:solidFill>
      </dgm:spPr>
      <dgm:t>
        <a:bodyPr/>
        <a:lstStyle/>
        <a:p>
          <a:r>
            <a:rPr lang="el-GR" b="1" dirty="0" smtClean="0"/>
            <a:t>ΆΛΛΕΣ ΣΥΝΘΗΚΕΣ ΌΠΩΣ  ΠΟΛΕΜΙΚΕΣ ΣΥΡΡΑΞΕΙΣ</a:t>
          </a:r>
          <a:endParaRPr lang="el-GR" b="1" dirty="0"/>
        </a:p>
      </dgm:t>
    </dgm:pt>
    <dgm:pt modelId="{0F14E5CD-B804-4044-A763-28D8C6C3282F}" type="parTrans" cxnId="{ED645953-AB71-4497-A816-1C33227EE49B}">
      <dgm:prSet/>
      <dgm:spPr/>
      <dgm:t>
        <a:bodyPr/>
        <a:lstStyle/>
        <a:p>
          <a:endParaRPr lang="el-GR"/>
        </a:p>
      </dgm:t>
    </dgm:pt>
    <dgm:pt modelId="{E3715FA3-DCBD-4654-A024-1E5204486D37}" type="sibTrans" cxnId="{ED645953-AB71-4497-A816-1C33227EE49B}">
      <dgm:prSet/>
      <dgm:spPr/>
      <dgm:t>
        <a:bodyPr/>
        <a:lstStyle/>
        <a:p>
          <a:endParaRPr lang="el-GR"/>
        </a:p>
      </dgm:t>
    </dgm:pt>
    <dgm:pt modelId="{BEA4D60E-DE53-4485-A76B-E42200DC469D}">
      <dgm:prSet phldrT="[Text]"/>
      <dgm:spPr>
        <a:solidFill>
          <a:schemeClr val="accent3">
            <a:lumMod val="60000"/>
            <a:lumOff val="40000"/>
            <a:alpha val="90000"/>
          </a:schemeClr>
        </a:solidFill>
      </dgm:spPr>
      <dgm:t>
        <a:bodyPr/>
        <a:lstStyle/>
        <a:p>
          <a:r>
            <a:rPr lang="el-GR" b="1" dirty="0" smtClean="0"/>
            <a:t>ΚΑΛΥΤΕΡΕΣ ΣΥΝΘΗΚΕΣ ΔΙΑΒΙΩΣΗΣ ΚΑΙ ΕΡΓΑΣΙΑΣ</a:t>
          </a:r>
          <a:endParaRPr lang="el-GR" b="1" dirty="0"/>
        </a:p>
      </dgm:t>
    </dgm:pt>
    <dgm:pt modelId="{C31A9192-8679-4F43-9CB4-31A955E5E3B8}" type="parTrans" cxnId="{8F1C167C-1A39-4EAB-940F-E35F709A4878}">
      <dgm:prSet/>
      <dgm:spPr/>
      <dgm:t>
        <a:bodyPr/>
        <a:lstStyle/>
        <a:p>
          <a:endParaRPr lang="el-GR"/>
        </a:p>
      </dgm:t>
    </dgm:pt>
    <dgm:pt modelId="{16739995-3845-40F4-B8C1-E9AB3BB046A6}" type="sibTrans" cxnId="{8F1C167C-1A39-4EAB-940F-E35F709A4878}">
      <dgm:prSet/>
      <dgm:spPr/>
      <dgm:t>
        <a:bodyPr/>
        <a:lstStyle/>
        <a:p>
          <a:endParaRPr lang="el-GR"/>
        </a:p>
      </dgm:t>
    </dgm:pt>
    <dgm:pt modelId="{9730829E-58A1-4F4E-A424-D0A90665D78D}">
      <dgm:prSet phldrT="[Text]"/>
      <dgm:spPr>
        <a:solidFill>
          <a:schemeClr val="accent3">
            <a:lumMod val="60000"/>
            <a:lumOff val="40000"/>
            <a:alpha val="90000"/>
          </a:schemeClr>
        </a:solidFill>
      </dgm:spPr>
      <dgm:t>
        <a:bodyPr/>
        <a:lstStyle/>
        <a:p>
          <a:r>
            <a:rPr lang="el-GR" b="1" dirty="0" smtClean="0"/>
            <a:t>ΠΡΟΣΒΑΣΗ ΣΤΗΝ ΕΚΠΑΙΔΕΥΣΗ</a:t>
          </a:r>
          <a:endParaRPr lang="el-GR" b="1" dirty="0"/>
        </a:p>
      </dgm:t>
    </dgm:pt>
    <dgm:pt modelId="{DC5A5737-C8A7-4A47-A00C-F66530B48351}" type="parTrans" cxnId="{CBA21640-BDCF-4B59-9F7E-B868ECB8C036}">
      <dgm:prSet/>
      <dgm:spPr/>
      <dgm:t>
        <a:bodyPr/>
        <a:lstStyle/>
        <a:p>
          <a:endParaRPr lang="el-GR"/>
        </a:p>
      </dgm:t>
    </dgm:pt>
    <dgm:pt modelId="{836FE86D-D72D-4434-BC88-168A96D641EB}" type="sibTrans" cxnId="{CBA21640-BDCF-4B59-9F7E-B868ECB8C036}">
      <dgm:prSet/>
      <dgm:spPr/>
      <dgm:t>
        <a:bodyPr/>
        <a:lstStyle/>
        <a:p>
          <a:endParaRPr lang="el-GR"/>
        </a:p>
      </dgm:t>
    </dgm:pt>
    <dgm:pt modelId="{CF3C4485-591F-4244-9BCE-C440A1ECA9F1}">
      <dgm:prSet phldrT="[Text]"/>
      <dgm:spPr>
        <a:solidFill>
          <a:schemeClr val="accent3">
            <a:lumMod val="60000"/>
            <a:lumOff val="40000"/>
            <a:alpha val="90000"/>
          </a:schemeClr>
        </a:solidFill>
      </dgm:spPr>
      <dgm:t>
        <a:bodyPr/>
        <a:lstStyle/>
        <a:p>
          <a:r>
            <a:rPr lang="el-GR" b="1" dirty="0" smtClean="0"/>
            <a:t>ΨΗΛΟΤΕΡΟΙ ΜΙΣΘΟΙ </a:t>
          </a:r>
          <a:endParaRPr lang="el-GR" b="1" dirty="0"/>
        </a:p>
      </dgm:t>
    </dgm:pt>
    <dgm:pt modelId="{2FCA7F19-CB5F-462A-8342-DFEFF13315B8}" type="parTrans" cxnId="{121388D5-D3B3-4687-98C5-64CB0790DF07}">
      <dgm:prSet/>
      <dgm:spPr/>
      <dgm:t>
        <a:bodyPr/>
        <a:lstStyle/>
        <a:p>
          <a:endParaRPr lang="el-GR"/>
        </a:p>
      </dgm:t>
    </dgm:pt>
    <dgm:pt modelId="{FA863292-B7A9-4168-BD12-DBA4CFFB7B3E}" type="sibTrans" cxnId="{121388D5-D3B3-4687-98C5-64CB0790DF07}">
      <dgm:prSet/>
      <dgm:spPr/>
      <dgm:t>
        <a:bodyPr/>
        <a:lstStyle/>
        <a:p>
          <a:endParaRPr lang="el-GR"/>
        </a:p>
      </dgm:t>
    </dgm:pt>
    <dgm:pt modelId="{E95E4653-6FC7-48A3-AE4A-2F27A015B0FC}">
      <dgm:prSet phldrT="[Text]"/>
      <dgm:spPr>
        <a:solidFill>
          <a:schemeClr val="accent3">
            <a:lumMod val="60000"/>
            <a:lumOff val="40000"/>
            <a:alpha val="90000"/>
          </a:schemeClr>
        </a:solidFill>
      </dgm:spPr>
      <dgm:t>
        <a:bodyPr/>
        <a:lstStyle/>
        <a:p>
          <a:r>
            <a:rPr lang="el-GR" b="1" dirty="0" smtClean="0"/>
            <a:t>ΕΓΚΑΤΕΣΤΗΜΕΝΕΣ ΚΟΙΝΟΤΗΤΕΣ ΜΕΤΑΝΑΣΤΩΝ</a:t>
          </a:r>
          <a:endParaRPr lang="el-GR" b="1" dirty="0"/>
        </a:p>
      </dgm:t>
    </dgm:pt>
    <dgm:pt modelId="{B9E4FC36-4D60-4A43-8C63-3E907919FCD1}" type="parTrans" cxnId="{7238C41A-94C3-4957-8B3E-4FC8D5AAEC39}">
      <dgm:prSet/>
      <dgm:spPr/>
      <dgm:t>
        <a:bodyPr/>
        <a:lstStyle/>
        <a:p>
          <a:endParaRPr lang="el-GR"/>
        </a:p>
      </dgm:t>
    </dgm:pt>
    <dgm:pt modelId="{BA9FD1DD-B46A-4C9B-9696-FBEB59953884}" type="sibTrans" cxnId="{7238C41A-94C3-4957-8B3E-4FC8D5AAEC39}">
      <dgm:prSet/>
      <dgm:spPr/>
      <dgm:t>
        <a:bodyPr/>
        <a:lstStyle/>
        <a:p>
          <a:endParaRPr lang="el-GR"/>
        </a:p>
      </dgm:t>
    </dgm:pt>
    <dgm:pt modelId="{BBCA1B26-6CA9-40E9-85B1-B5B82D8AE69C}" type="pres">
      <dgm:prSet presAssocID="{0A397976-D20B-4250-AA78-08CC8119F26E}" presName="linearFlow" presStyleCnt="0">
        <dgm:presLayoutVars>
          <dgm:dir/>
          <dgm:animLvl val="lvl"/>
          <dgm:resizeHandles val="exact"/>
        </dgm:presLayoutVars>
      </dgm:prSet>
      <dgm:spPr/>
      <dgm:t>
        <a:bodyPr/>
        <a:lstStyle/>
        <a:p>
          <a:endParaRPr lang="el-GR"/>
        </a:p>
      </dgm:t>
    </dgm:pt>
    <dgm:pt modelId="{1BFC9A05-D150-4D1C-9CA4-66848BA2416F}" type="pres">
      <dgm:prSet presAssocID="{167D3C3B-521D-4BD8-BB25-A6AAA59F3CA9}" presName="composite" presStyleCnt="0"/>
      <dgm:spPr/>
    </dgm:pt>
    <dgm:pt modelId="{08F68133-B97B-4491-99A2-211B8C279D01}" type="pres">
      <dgm:prSet presAssocID="{167D3C3B-521D-4BD8-BB25-A6AAA59F3CA9}" presName="parTx" presStyleLbl="node1" presStyleIdx="0" presStyleCnt="2">
        <dgm:presLayoutVars>
          <dgm:chMax val="0"/>
          <dgm:chPref val="0"/>
          <dgm:bulletEnabled val="1"/>
        </dgm:presLayoutVars>
      </dgm:prSet>
      <dgm:spPr/>
      <dgm:t>
        <a:bodyPr/>
        <a:lstStyle/>
        <a:p>
          <a:endParaRPr lang="el-GR"/>
        </a:p>
      </dgm:t>
    </dgm:pt>
    <dgm:pt modelId="{1963175E-EA5D-4C52-B034-363948B38B12}" type="pres">
      <dgm:prSet presAssocID="{167D3C3B-521D-4BD8-BB25-A6AAA59F3CA9}" presName="parSh" presStyleLbl="node1" presStyleIdx="0" presStyleCnt="2"/>
      <dgm:spPr/>
      <dgm:t>
        <a:bodyPr/>
        <a:lstStyle/>
        <a:p>
          <a:endParaRPr lang="el-GR"/>
        </a:p>
      </dgm:t>
    </dgm:pt>
    <dgm:pt modelId="{8A7B1BA1-A9F8-4EA1-8482-3371CDCFB66E}" type="pres">
      <dgm:prSet presAssocID="{167D3C3B-521D-4BD8-BB25-A6AAA59F3CA9}" presName="desTx" presStyleLbl="fgAcc1" presStyleIdx="0" presStyleCnt="2" custLinFactNeighborX="-2038" custLinFactNeighborY="-1496">
        <dgm:presLayoutVars>
          <dgm:bulletEnabled val="1"/>
        </dgm:presLayoutVars>
      </dgm:prSet>
      <dgm:spPr/>
      <dgm:t>
        <a:bodyPr/>
        <a:lstStyle/>
        <a:p>
          <a:endParaRPr lang="el-GR"/>
        </a:p>
      </dgm:t>
    </dgm:pt>
    <dgm:pt modelId="{353DDB5E-EA3B-4AE6-9F71-608B1D404239}" type="pres">
      <dgm:prSet presAssocID="{424B8570-CD07-4B74-82E9-AB3ECFAC4715}" presName="sibTrans" presStyleLbl="sibTrans2D1" presStyleIdx="0" presStyleCnt="1"/>
      <dgm:spPr/>
      <dgm:t>
        <a:bodyPr/>
        <a:lstStyle/>
        <a:p>
          <a:endParaRPr lang="el-GR"/>
        </a:p>
      </dgm:t>
    </dgm:pt>
    <dgm:pt modelId="{4CDCAC41-5B60-462D-BC15-037AC826740D}" type="pres">
      <dgm:prSet presAssocID="{424B8570-CD07-4B74-82E9-AB3ECFAC4715}" presName="connTx" presStyleLbl="sibTrans2D1" presStyleIdx="0" presStyleCnt="1"/>
      <dgm:spPr/>
      <dgm:t>
        <a:bodyPr/>
        <a:lstStyle/>
        <a:p>
          <a:endParaRPr lang="el-GR"/>
        </a:p>
      </dgm:t>
    </dgm:pt>
    <dgm:pt modelId="{F26729A6-47F2-42BD-90F4-10C04E89FBC9}" type="pres">
      <dgm:prSet presAssocID="{9FBAAD13-7EA0-4C07-B117-180AD204A316}" presName="composite" presStyleCnt="0"/>
      <dgm:spPr/>
    </dgm:pt>
    <dgm:pt modelId="{F418378B-491E-4709-9B43-11E78A0E0802}" type="pres">
      <dgm:prSet presAssocID="{9FBAAD13-7EA0-4C07-B117-180AD204A316}" presName="parTx" presStyleLbl="node1" presStyleIdx="0" presStyleCnt="2">
        <dgm:presLayoutVars>
          <dgm:chMax val="0"/>
          <dgm:chPref val="0"/>
          <dgm:bulletEnabled val="1"/>
        </dgm:presLayoutVars>
      </dgm:prSet>
      <dgm:spPr/>
      <dgm:t>
        <a:bodyPr/>
        <a:lstStyle/>
        <a:p>
          <a:endParaRPr lang="el-GR"/>
        </a:p>
      </dgm:t>
    </dgm:pt>
    <dgm:pt modelId="{19912038-5926-4B99-9C66-5A2602237DD0}" type="pres">
      <dgm:prSet presAssocID="{9FBAAD13-7EA0-4C07-B117-180AD204A316}" presName="parSh" presStyleLbl="node1" presStyleIdx="1" presStyleCnt="2" custScaleX="115872"/>
      <dgm:spPr/>
      <dgm:t>
        <a:bodyPr/>
        <a:lstStyle/>
        <a:p>
          <a:endParaRPr lang="el-GR"/>
        </a:p>
      </dgm:t>
    </dgm:pt>
    <dgm:pt modelId="{3CB71DD2-2160-4EC3-ACA2-05BF6E1F5C9D}" type="pres">
      <dgm:prSet presAssocID="{9FBAAD13-7EA0-4C07-B117-180AD204A316}" presName="desTx" presStyleLbl="fgAcc1" presStyleIdx="1" presStyleCnt="2">
        <dgm:presLayoutVars>
          <dgm:bulletEnabled val="1"/>
        </dgm:presLayoutVars>
      </dgm:prSet>
      <dgm:spPr/>
      <dgm:t>
        <a:bodyPr/>
        <a:lstStyle/>
        <a:p>
          <a:endParaRPr lang="el-GR"/>
        </a:p>
      </dgm:t>
    </dgm:pt>
  </dgm:ptLst>
  <dgm:cxnLst>
    <dgm:cxn modelId="{ED645953-AB71-4497-A816-1C33227EE49B}" srcId="{7334E850-FDE3-4B06-96B5-3642CB6D9055}" destId="{8A602DC3-E49D-4940-BC18-2A7C5BD53694}" srcOrd="4" destOrd="0" parTransId="{0F14E5CD-B804-4044-A763-28D8C6C3282F}" sibTransId="{E3715FA3-DCBD-4654-A024-1E5204486D37}"/>
    <dgm:cxn modelId="{21DFDC1B-70DF-47C6-AAE2-5001B24816C7}" type="presOf" srcId="{A62D4509-BC2B-432A-962B-30266C08B1B6}" destId="{8A7B1BA1-A9F8-4EA1-8482-3371CDCFB66E}" srcOrd="0" destOrd="1" presId="urn:microsoft.com/office/officeart/2005/8/layout/process3"/>
    <dgm:cxn modelId="{121388D5-D3B3-4687-98C5-64CB0790DF07}" srcId="{2566F336-E2C5-4BB5-8ED7-DCFFD976BBF2}" destId="{CF3C4485-591F-4244-9BCE-C440A1ECA9F1}" srcOrd="5" destOrd="0" parTransId="{2FCA7F19-CB5F-462A-8342-DFEFF13315B8}" sibTransId="{FA863292-B7A9-4168-BD12-DBA4CFFB7B3E}"/>
    <dgm:cxn modelId="{B5096066-051D-451C-BABA-187085F6C916}" type="presOf" srcId="{BEA4D60E-DE53-4485-A76B-E42200DC469D}" destId="{3CB71DD2-2160-4EC3-ACA2-05BF6E1F5C9D}" srcOrd="0" destOrd="4" presId="urn:microsoft.com/office/officeart/2005/8/layout/process3"/>
    <dgm:cxn modelId="{9BA0EFDE-D56C-4CC8-9A61-0262ECF6EAF7}" type="presOf" srcId="{167D3C3B-521D-4BD8-BB25-A6AAA59F3CA9}" destId="{1963175E-EA5D-4C52-B034-363948B38B12}" srcOrd="1" destOrd="0" presId="urn:microsoft.com/office/officeart/2005/8/layout/process3"/>
    <dgm:cxn modelId="{F88B0292-B046-4D62-BAAC-59D974EB677E}" srcId="{167D3C3B-521D-4BD8-BB25-A6AAA59F3CA9}" destId="{7334E850-FDE3-4B06-96B5-3642CB6D9055}" srcOrd="0" destOrd="0" parTransId="{5108BC23-0C2F-44C8-975D-B0CE6F41B27D}" sibTransId="{015EA211-E305-4666-ABEC-F5F072647921}"/>
    <dgm:cxn modelId="{08DE6927-4453-4471-97AE-4EDC3FA7E055}" type="presOf" srcId="{424B8570-CD07-4B74-82E9-AB3ECFAC4715}" destId="{353DDB5E-EA3B-4AE6-9F71-608B1D404239}" srcOrd="0" destOrd="0" presId="urn:microsoft.com/office/officeart/2005/8/layout/process3"/>
    <dgm:cxn modelId="{CC7B5B29-AFCF-4E9B-A1C6-98116AD304F6}" type="presOf" srcId="{931E3CF3-6AB5-4697-892A-9A29A9D6561E}" destId="{3CB71DD2-2160-4EC3-ACA2-05BF6E1F5C9D}" srcOrd="0" destOrd="1" presId="urn:microsoft.com/office/officeart/2005/8/layout/process3"/>
    <dgm:cxn modelId="{62DBC68E-439C-4586-B319-2D38E8CFF867}" srcId="{7334E850-FDE3-4B06-96B5-3642CB6D9055}" destId="{BB2DBE25-EDF3-4059-B823-4B5D4E2CDC9B}" srcOrd="1" destOrd="0" parTransId="{D5F001B8-32C4-40C9-9B30-AAA01DC10657}" sibTransId="{D72CBD5C-E105-41EB-839B-C4570595681D}"/>
    <dgm:cxn modelId="{A94BE364-A37B-4C82-8414-118194E0E795}" type="presOf" srcId="{9FBAAD13-7EA0-4C07-B117-180AD204A316}" destId="{F418378B-491E-4709-9B43-11E78A0E0802}" srcOrd="0" destOrd="0" presId="urn:microsoft.com/office/officeart/2005/8/layout/process3"/>
    <dgm:cxn modelId="{14CA081A-F8F9-4946-A1B4-E7D9B88002B2}" type="presOf" srcId="{987FEFB5-1113-4580-BE25-19EE81740F15}" destId="{3CB71DD2-2160-4EC3-ACA2-05BF6E1F5C9D}" srcOrd="0" destOrd="2" presId="urn:microsoft.com/office/officeart/2005/8/layout/process3"/>
    <dgm:cxn modelId="{3D3F1C88-7AE4-4469-93D3-05D4A3CF2395}" srcId="{7334E850-FDE3-4B06-96B5-3642CB6D9055}" destId="{F209E465-6C8C-4499-89C8-E49E46EAE509}" srcOrd="3" destOrd="0" parTransId="{FA6C7075-D03B-41CA-85C2-B88656C2A4D1}" sibTransId="{30BAEEEE-7AA6-453B-986D-723458FC06CC}"/>
    <dgm:cxn modelId="{4D96D9FC-111E-4D4A-9164-A65B6EB06C31}" type="presOf" srcId="{F209E465-6C8C-4499-89C8-E49E46EAE509}" destId="{8A7B1BA1-A9F8-4EA1-8482-3371CDCFB66E}" srcOrd="0" destOrd="4" presId="urn:microsoft.com/office/officeart/2005/8/layout/process3"/>
    <dgm:cxn modelId="{602D85B8-2DCA-49EF-A196-F5BEDCDCE561}" type="presOf" srcId="{2566F336-E2C5-4BB5-8ED7-DCFFD976BBF2}" destId="{3CB71DD2-2160-4EC3-ACA2-05BF6E1F5C9D}" srcOrd="0" destOrd="0" presId="urn:microsoft.com/office/officeart/2005/8/layout/process3"/>
    <dgm:cxn modelId="{E25E9F5C-280D-49E3-A930-E3E3F5A4774C}" type="presOf" srcId="{0A397976-D20B-4250-AA78-08CC8119F26E}" destId="{BBCA1B26-6CA9-40E9-85B1-B5B82D8AE69C}" srcOrd="0" destOrd="0" presId="urn:microsoft.com/office/officeart/2005/8/layout/process3"/>
    <dgm:cxn modelId="{679F7F20-143D-4702-B676-7ECC8DC1500A}" srcId="{2566F336-E2C5-4BB5-8ED7-DCFFD976BBF2}" destId="{9A18E5EE-7D67-4ACF-908C-85727AC36EBC}" srcOrd="2" destOrd="0" parTransId="{8147EA59-318D-40DB-B1BA-C1EA573CB2AA}" sibTransId="{E1903C0D-0824-4B8D-9FD1-D8992F1BE4DA}"/>
    <dgm:cxn modelId="{7238C41A-94C3-4957-8B3E-4FC8D5AAEC39}" srcId="{2566F336-E2C5-4BB5-8ED7-DCFFD976BBF2}" destId="{E95E4653-6FC7-48A3-AE4A-2F27A015B0FC}" srcOrd="6" destOrd="0" parTransId="{B9E4FC36-4D60-4A43-8C63-3E907919FCD1}" sibTransId="{BA9FD1DD-B46A-4C9B-9696-FBEB59953884}"/>
    <dgm:cxn modelId="{3D85C59D-F9F3-489F-B77A-B5A0EC04AB7B}" type="presOf" srcId="{424B8570-CD07-4B74-82E9-AB3ECFAC4715}" destId="{4CDCAC41-5B60-462D-BC15-037AC826740D}" srcOrd="1" destOrd="0" presId="urn:microsoft.com/office/officeart/2005/8/layout/process3"/>
    <dgm:cxn modelId="{605603EE-E31C-4C45-99AE-4AF7ABD90003}" srcId="{2566F336-E2C5-4BB5-8ED7-DCFFD976BBF2}" destId="{931E3CF3-6AB5-4697-892A-9A29A9D6561E}" srcOrd="0" destOrd="0" parTransId="{25FC2D15-A1B6-4AC5-8BE3-34E6C108E150}" sibTransId="{8EFF9EBB-202C-457C-8D47-E505E17EAFFA}"/>
    <dgm:cxn modelId="{D969277F-B25A-49F3-B5B4-874BB2C1ABF8}" srcId="{9FBAAD13-7EA0-4C07-B117-180AD204A316}" destId="{2566F336-E2C5-4BB5-8ED7-DCFFD976BBF2}" srcOrd="0" destOrd="0" parTransId="{5DE4984B-7760-43C1-AF06-4198C4074118}" sibTransId="{682E1F05-BAE0-4DAA-BAAC-ECAC5FEE81A6}"/>
    <dgm:cxn modelId="{E08A56BC-8ECA-4AD2-8CA3-3CCC1675A810}" type="presOf" srcId="{35A97FE3-9644-43D1-8B98-58DCCE480219}" destId="{8A7B1BA1-A9F8-4EA1-8482-3371CDCFB66E}" srcOrd="0" destOrd="3" presId="urn:microsoft.com/office/officeart/2005/8/layout/process3"/>
    <dgm:cxn modelId="{3F98BC27-C512-49D4-A16B-DE14A98D8C7A}" srcId="{0A397976-D20B-4250-AA78-08CC8119F26E}" destId="{9FBAAD13-7EA0-4C07-B117-180AD204A316}" srcOrd="1" destOrd="0" parTransId="{1EFF3353-304B-4BDF-8EA1-127896386BF3}" sibTransId="{4AFC0A55-1F6F-4468-9566-6A9E00058F57}"/>
    <dgm:cxn modelId="{3F9AB18B-6BB4-40DC-81ED-481FC09F2734}" srcId="{2566F336-E2C5-4BB5-8ED7-DCFFD976BBF2}" destId="{987FEFB5-1113-4580-BE25-19EE81740F15}" srcOrd="1" destOrd="0" parTransId="{9A1B2974-508E-49BD-8187-3872F6BEF6A5}" sibTransId="{2F6BE271-8698-4B2D-A8CF-1B6CD8FD5ECC}"/>
    <dgm:cxn modelId="{4A191503-EABD-447F-8D83-C3EE8ACF0EF6}" type="presOf" srcId="{8A602DC3-E49D-4940-BC18-2A7C5BD53694}" destId="{8A7B1BA1-A9F8-4EA1-8482-3371CDCFB66E}" srcOrd="0" destOrd="5" presId="urn:microsoft.com/office/officeart/2005/8/layout/process3"/>
    <dgm:cxn modelId="{94A4E3C2-A87A-437C-9DFF-7C6AAD92DD53}" srcId="{7334E850-FDE3-4B06-96B5-3642CB6D9055}" destId="{A62D4509-BC2B-432A-962B-30266C08B1B6}" srcOrd="0" destOrd="0" parTransId="{53A0DEE2-839C-4407-BF92-A4674DA92514}" sibTransId="{DA0C1007-86CF-496C-B9A6-EE7F2AFD129D}"/>
    <dgm:cxn modelId="{B0323FF5-F5FA-48DE-A378-139A0CD278D2}" type="presOf" srcId="{7334E850-FDE3-4B06-96B5-3642CB6D9055}" destId="{8A7B1BA1-A9F8-4EA1-8482-3371CDCFB66E}" srcOrd="0" destOrd="0" presId="urn:microsoft.com/office/officeart/2005/8/layout/process3"/>
    <dgm:cxn modelId="{F48C84E2-6F58-4EEC-956D-2CEDB2665BE7}" type="presOf" srcId="{9FBAAD13-7EA0-4C07-B117-180AD204A316}" destId="{19912038-5926-4B99-9C66-5A2602237DD0}" srcOrd="1" destOrd="0" presId="urn:microsoft.com/office/officeart/2005/8/layout/process3"/>
    <dgm:cxn modelId="{0CD20F5C-5329-471A-BE5A-2BBECC43BA55}" type="presOf" srcId="{BB2DBE25-EDF3-4059-B823-4B5D4E2CDC9B}" destId="{8A7B1BA1-A9F8-4EA1-8482-3371CDCFB66E}" srcOrd="0" destOrd="2" presId="urn:microsoft.com/office/officeart/2005/8/layout/process3"/>
    <dgm:cxn modelId="{CBA21640-BDCF-4B59-9F7E-B868ECB8C036}" srcId="{2566F336-E2C5-4BB5-8ED7-DCFFD976BBF2}" destId="{9730829E-58A1-4F4E-A424-D0A90665D78D}" srcOrd="4" destOrd="0" parTransId="{DC5A5737-C8A7-4A47-A00C-F66530B48351}" sibTransId="{836FE86D-D72D-4434-BC88-168A96D641EB}"/>
    <dgm:cxn modelId="{2C6D760D-C0D0-4064-A0FE-A51B721D831F}" type="presOf" srcId="{9A18E5EE-7D67-4ACF-908C-85727AC36EBC}" destId="{3CB71DD2-2160-4EC3-ACA2-05BF6E1F5C9D}" srcOrd="0" destOrd="3" presId="urn:microsoft.com/office/officeart/2005/8/layout/process3"/>
    <dgm:cxn modelId="{61774B8E-61A1-478B-9503-1EEA085192F2}" srcId="{0A397976-D20B-4250-AA78-08CC8119F26E}" destId="{167D3C3B-521D-4BD8-BB25-A6AAA59F3CA9}" srcOrd="0" destOrd="0" parTransId="{68944505-B06D-489E-8EA4-6398344922E9}" sibTransId="{424B8570-CD07-4B74-82E9-AB3ECFAC4715}"/>
    <dgm:cxn modelId="{8F1C167C-1A39-4EAB-940F-E35F709A4878}" srcId="{2566F336-E2C5-4BB5-8ED7-DCFFD976BBF2}" destId="{BEA4D60E-DE53-4485-A76B-E42200DC469D}" srcOrd="3" destOrd="0" parTransId="{C31A9192-8679-4F43-9CB4-31A955E5E3B8}" sibTransId="{16739995-3845-40F4-B8C1-E9AB3BB046A6}"/>
    <dgm:cxn modelId="{10E5F0A0-99A3-47A0-8FDE-13FA9C347903}" type="presOf" srcId="{CF3C4485-591F-4244-9BCE-C440A1ECA9F1}" destId="{3CB71DD2-2160-4EC3-ACA2-05BF6E1F5C9D}" srcOrd="0" destOrd="6" presId="urn:microsoft.com/office/officeart/2005/8/layout/process3"/>
    <dgm:cxn modelId="{FD32E82F-CDC2-4403-AD85-F2C10A6E1B5E}" type="presOf" srcId="{9730829E-58A1-4F4E-A424-D0A90665D78D}" destId="{3CB71DD2-2160-4EC3-ACA2-05BF6E1F5C9D}" srcOrd="0" destOrd="5" presId="urn:microsoft.com/office/officeart/2005/8/layout/process3"/>
    <dgm:cxn modelId="{16676C3E-4E72-4C03-922D-811FD27A9FBF}" srcId="{7334E850-FDE3-4B06-96B5-3642CB6D9055}" destId="{35A97FE3-9644-43D1-8B98-58DCCE480219}" srcOrd="2" destOrd="0" parTransId="{C01B172E-EAB1-4FCF-AC2E-CF7FFA44518B}" sibTransId="{542DE119-82C2-4A21-83AA-2A295675EA03}"/>
    <dgm:cxn modelId="{507CEEE8-5B3D-4361-94FE-8A82E79EB1CF}" type="presOf" srcId="{167D3C3B-521D-4BD8-BB25-A6AAA59F3CA9}" destId="{08F68133-B97B-4491-99A2-211B8C279D01}" srcOrd="0" destOrd="0" presId="urn:microsoft.com/office/officeart/2005/8/layout/process3"/>
    <dgm:cxn modelId="{1724CB90-A13E-4AC2-B5E3-B62B32607352}" type="presOf" srcId="{E95E4653-6FC7-48A3-AE4A-2F27A015B0FC}" destId="{3CB71DD2-2160-4EC3-ACA2-05BF6E1F5C9D}" srcOrd="0" destOrd="7" presId="urn:microsoft.com/office/officeart/2005/8/layout/process3"/>
    <dgm:cxn modelId="{1A287AA4-27A2-4BEC-A890-0A12CB2A4623}" type="presParOf" srcId="{BBCA1B26-6CA9-40E9-85B1-B5B82D8AE69C}" destId="{1BFC9A05-D150-4D1C-9CA4-66848BA2416F}" srcOrd="0" destOrd="0" presId="urn:microsoft.com/office/officeart/2005/8/layout/process3"/>
    <dgm:cxn modelId="{6A134426-7FFF-4E83-A220-4DFEDA51E4B7}" type="presParOf" srcId="{1BFC9A05-D150-4D1C-9CA4-66848BA2416F}" destId="{08F68133-B97B-4491-99A2-211B8C279D01}" srcOrd="0" destOrd="0" presId="urn:microsoft.com/office/officeart/2005/8/layout/process3"/>
    <dgm:cxn modelId="{17939E14-AF22-47D2-BBF0-1A0449FFF4A6}" type="presParOf" srcId="{1BFC9A05-D150-4D1C-9CA4-66848BA2416F}" destId="{1963175E-EA5D-4C52-B034-363948B38B12}" srcOrd="1" destOrd="0" presId="urn:microsoft.com/office/officeart/2005/8/layout/process3"/>
    <dgm:cxn modelId="{C0610839-7B7B-43F1-A9D6-EB05578E739E}" type="presParOf" srcId="{1BFC9A05-D150-4D1C-9CA4-66848BA2416F}" destId="{8A7B1BA1-A9F8-4EA1-8482-3371CDCFB66E}" srcOrd="2" destOrd="0" presId="urn:microsoft.com/office/officeart/2005/8/layout/process3"/>
    <dgm:cxn modelId="{325EFBD5-EDCB-4E3B-816A-ED35744E2E35}" type="presParOf" srcId="{BBCA1B26-6CA9-40E9-85B1-B5B82D8AE69C}" destId="{353DDB5E-EA3B-4AE6-9F71-608B1D404239}" srcOrd="1" destOrd="0" presId="urn:microsoft.com/office/officeart/2005/8/layout/process3"/>
    <dgm:cxn modelId="{DDF539C4-D2D6-42C5-8CD0-3AF1DFAAD300}" type="presParOf" srcId="{353DDB5E-EA3B-4AE6-9F71-608B1D404239}" destId="{4CDCAC41-5B60-462D-BC15-037AC826740D}" srcOrd="0" destOrd="0" presId="urn:microsoft.com/office/officeart/2005/8/layout/process3"/>
    <dgm:cxn modelId="{DF4A02B9-5B04-4A76-B8DE-AFB333E1AF24}" type="presParOf" srcId="{BBCA1B26-6CA9-40E9-85B1-B5B82D8AE69C}" destId="{F26729A6-47F2-42BD-90F4-10C04E89FBC9}" srcOrd="2" destOrd="0" presId="urn:microsoft.com/office/officeart/2005/8/layout/process3"/>
    <dgm:cxn modelId="{AEDD83F5-1F09-447A-ACC1-8E2900210C8A}" type="presParOf" srcId="{F26729A6-47F2-42BD-90F4-10C04E89FBC9}" destId="{F418378B-491E-4709-9B43-11E78A0E0802}" srcOrd="0" destOrd="0" presId="urn:microsoft.com/office/officeart/2005/8/layout/process3"/>
    <dgm:cxn modelId="{6DA39CEA-BBE5-4428-BD64-5D43D616B160}" type="presParOf" srcId="{F26729A6-47F2-42BD-90F4-10C04E89FBC9}" destId="{19912038-5926-4B99-9C66-5A2602237DD0}" srcOrd="1" destOrd="0" presId="urn:microsoft.com/office/officeart/2005/8/layout/process3"/>
    <dgm:cxn modelId="{09D8566C-25A8-4476-B8FC-859996BBEF3F}" type="presParOf" srcId="{F26729A6-47F2-42BD-90F4-10C04E89FBC9}" destId="{3CB71DD2-2160-4EC3-ACA2-05BF6E1F5C9D}"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7B6A5B-FD3C-4705-801D-B2C8246B04BB}" type="datetimeFigureOut">
              <a:rPr lang="en-US" smtClean="0"/>
              <a:t>11/2/2015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D694DF-DACE-4DA4-AD2D-AEC91D51B09E}" type="slidenum">
              <a:rPr lang="en-US" smtClean="0"/>
              <a:t>‹#›</a:t>
            </a:fld>
            <a:endParaRPr lang="en-US"/>
          </a:p>
        </p:txBody>
      </p:sp>
    </p:spTree>
    <p:extLst>
      <p:ext uri="{BB962C8B-B14F-4D97-AF65-F5344CB8AC3E}">
        <p14:creationId xmlns:p14="http://schemas.microsoft.com/office/powerpoint/2010/main" val="174485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dirty="0" smtClean="0"/>
              <a:t>Η εμπορία προσώπων είναι ένα σοβαρό έγκλημα όπου τα ανθρώπινα δικαιώματα των θυμάτων καταπατούνται. Τα ανθρώπινα δικαιώματα κατοχυρώνονται από διεθνείς νομοθεσίες . Τα</a:t>
            </a:r>
            <a:r>
              <a:rPr lang="el-GR" baseline="0" dirty="0" smtClean="0"/>
              <a:t> ανθρώπινα δικαιώματα είναι </a:t>
            </a:r>
            <a:r>
              <a:rPr lang="en-US" baseline="0" dirty="0" smtClean="0"/>
              <a:t>fundamental </a:t>
            </a:r>
            <a:r>
              <a:rPr lang="el-GR" baseline="0" dirty="0" smtClean="0"/>
              <a:t> και θέτουν όρια για την άσκηση της προσωπικής αξιοπρέπειας σε δημοκρατικά καθεστώτα. Σύμφωνα με τις προτεινόμενες αρχές και </a:t>
            </a:r>
            <a:r>
              <a:rPr lang="el-GR" baseline="0" dirty="0" err="1" smtClean="0"/>
              <a:t>κατυθυντήριες</a:t>
            </a:r>
            <a:r>
              <a:rPr lang="el-GR" baseline="0" dirty="0" smtClean="0"/>
              <a:t> γραμμές των Ηνωμένων Εθνών για τα ανθρώπινα δικαιώματα και την εμπορία προσώπων</a:t>
            </a:r>
            <a:endParaRPr lang="en-US" dirty="0"/>
          </a:p>
        </p:txBody>
      </p:sp>
      <p:sp>
        <p:nvSpPr>
          <p:cNvPr id="4" name="Slide Number Placeholder 3"/>
          <p:cNvSpPr>
            <a:spLocks noGrp="1"/>
          </p:cNvSpPr>
          <p:nvPr>
            <p:ph type="sldNum" sz="quarter" idx="10"/>
          </p:nvPr>
        </p:nvSpPr>
        <p:spPr/>
        <p:txBody>
          <a:bodyPr/>
          <a:lstStyle/>
          <a:p>
            <a:fld id="{FBEA777C-63D7-4FC8-838F-BA9109772728}"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a:buFontTx/>
              <a:buAutoNum type="arabicPeriod"/>
            </a:pPr>
            <a:r>
              <a:rPr lang="el-GR" smtClean="0"/>
              <a:t>Αλλαγή στις χώρες – πρώην Σοβιετικές χώρες</a:t>
            </a:r>
          </a:p>
          <a:p>
            <a:pPr marL="228600" indent="-228600">
              <a:buFontTx/>
              <a:buAutoNum type="arabicPeriod"/>
            </a:pPr>
            <a:r>
              <a:rPr lang="el-GR" smtClean="0"/>
              <a:t>Αφρικανικές χώρες. Παράνομοι ή νόμιμοι μετανάστες. Με πλαστά ή κλεμμένα έγγραφα. Άρα θα πρέπει να δούμε τι συμβαίνει ή πως χειριζόμαστε τα θέματα της μετανάστευσης. Ειδικά για τις γυναίκες. </a:t>
            </a:r>
          </a:p>
          <a:p>
            <a:pPr marL="228600" indent="-228600">
              <a:buFontTx/>
              <a:buAutoNum type="arabicPeriod"/>
            </a:pPr>
            <a:r>
              <a:rPr lang="el-GR" smtClean="0"/>
              <a:t>Χώρες με χαμηλό βιοτικό επίπεδο </a:t>
            </a:r>
          </a:p>
          <a:p>
            <a:pPr marL="228600" indent="-228600">
              <a:buFontTx/>
              <a:buAutoNum type="arabicPeriod"/>
            </a:pPr>
            <a:endParaRPr lang="en-US" smtClean="0"/>
          </a:p>
        </p:txBody>
      </p:sp>
      <p:sp>
        <p:nvSpPr>
          <p:cNvPr id="4" name="Slide Number Placeholder 3"/>
          <p:cNvSpPr>
            <a:spLocks noGrp="1"/>
          </p:cNvSpPr>
          <p:nvPr>
            <p:ph type="sldNum" sz="quarter" idx="5"/>
          </p:nvPr>
        </p:nvSpPr>
        <p:spPr/>
        <p:txBody>
          <a:bodyPr/>
          <a:lstStyle/>
          <a:p>
            <a:pPr>
              <a:defRPr/>
            </a:pPr>
            <a:fld id="{26BD5C8A-CD98-4732-A40C-53AF81B925F9}" type="slidenum">
              <a:rPr lang="en-US" smtClean="0"/>
              <a:pPr>
                <a:defRPr/>
              </a:pPr>
              <a:t>32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C41BC7-A800-42AC-92F6-FB9E6BE64C5B}"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4B786-99FC-4FBA-9B9E-A5581C3C06D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C41BC7-A800-42AC-92F6-FB9E6BE64C5B}"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4B786-99FC-4FBA-9B9E-A5581C3C06D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C41BC7-A800-42AC-92F6-FB9E6BE64C5B}"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4B786-99FC-4FBA-9B9E-A5581C3C06D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C41BC7-A800-42AC-92F6-FB9E6BE64C5B}"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4B786-99FC-4FBA-9B9E-A5581C3C06D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C41BC7-A800-42AC-92F6-FB9E6BE64C5B}"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4B786-99FC-4FBA-9B9E-A5581C3C06D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C41BC7-A800-42AC-92F6-FB9E6BE64C5B}" type="datetimeFigureOut">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94B786-99FC-4FBA-9B9E-A5581C3C06D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C41BC7-A800-42AC-92F6-FB9E6BE64C5B}" type="datetimeFigureOut">
              <a:rPr lang="en-US" smtClean="0"/>
              <a:t>11/2/2015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94B786-99FC-4FBA-9B9E-A5581C3C06D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C41BC7-A800-42AC-92F6-FB9E6BE64C5B}" type="datetimeFigureOut">
              <a:rPr lang="en-US" smtClean="0"/>
              <a:t>11/2/2015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94B786-99FC-4FBA-9B9E-A5581C3C06D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C41BC7-A800-42AC-92F6-FB9E6BE64C5B}" type="datetimeFigureOut">
              <a:rPr lang="en-US" smtClean="0"/>
              <a:t>11/2/2015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94B786-99FC-4FBA-9B9E-A5581C3C06D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C41BC7-A800-42AC-92F6-FB9E6BE64C5B}" type="datetimeFigureOut">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94B786-99FC-4FBA-9B9E-A5581C3C06D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C41BC7-A800-42AC-92F6-FB9E6BE64C5B}" type="datetimeFigureOut">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94B786-99FC-4FBA-9B9E-A5581C3C06D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C41BC7-A800-42AC-92F6-FB9E6BE64C5B}" type="datetimeFigureOut">
              <a:rPr lang="en-US" smtClean="0"/>
              <a:t>11/2/2015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94B786-99FC-4FBA-9B9E-A5581C3C06D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CAYM2UI3.jpg"/>
          <p:cNvPicPr>
            <a:picLocks noChangeAspect="1"/>
          </p:cNvPicPr>
          <p:nvPr/>
        </p:nvPicPr>
        <p:blipFill>
          <a:blip r:embed="rId2">
            <a:duotone>
              <a:schemeClr val="bg2">
                <a:shade val="45000"/>
                <a:satMod val="135000"/>
              </a:schemeClr>
              <a:prstClr val="white"/>
            </a:duotone>
          </a:blip>
          <a:stretch>
            <a:fillRect/>
          </a:stretch>
        </p:blipFill>
        <p:spPr>
          <a:xfrm>
            <a:off x="0" y="0"/>
            <a:ext cx="9143999" cy="7245424"/>
          </a:xfrm>
          <a:prstGeom prst="rect">
            <a:avLst/>
          </a:prstGeom>
        </p:spPr>
      </p:pic>
      <p:sp>
        <p:nvSpPr>
          <p:cNvPr id="2" name="Title 1"/>
          <p:cNvSpPr>
            <a:spLocks noGrp="1"/>
          </p:cNvSpPr>
          <p:nvPr>
            <p:ph type="ctrTitle"/>
          </p:nvPr>
        </p:nvSpPr>
        <p:spPr>
          <a:xfrm>
            <a:off x="539552" y="548681"/>
            <a:ext cx="7918648" cy="2304255"/>
          </a:xfrm>
        </p:spPr>
        <p:txBody>
          <a:bodyPr>
            <a:normAutofit/>
          </a:bodyPr>
          <a:lstStyle/>
          <a:p>
            <a:r>
              <a:rPr lang="el-GR" sz="2400" b="1" dirty="0" smtClean="0"/>
              <a:t>Πρόγραμμα επιμόρφωσης Στελεχών Ιδιωτικών Γραφείων Εξεύρεσης Εργασίας </a:t>
            </a:r>
            <a:br>
              <a:rPr lang="el-GR" sz="2400" b="1" dirty="0" smtClean="0"/>
            </a:br>
            <a:r>
              <a:rPr lang="el-GR" sz="2400" b="1" dirty="0"/>
              <a:t/>
            </a:r>
            <a:br>
              <a:rPr lang="el-GR" sz="2400" b="1" dirty="0"/>
            </a:br>
            <a:r>
              <a:rPr lang="el-GR" sz="3200" b="1" dirty="0" smtClean="0"/>
              <a:t>ΕΜΠΟΡΙΑ ΠΡΟΣΩΠΩΝ</a:t>
            </a:r>
            <a:endParaRPr lang="en-US" sz="3200" b="1" dirty="0"/>
          </a:p>
        </p:txBody>
      </p:sp>
      <p:sp>
        <p:nvSpPr>
          <p:cNvPr id="3" name="Subtitle 2"/>
          <p:cNvSpPr>
            <a:spLocks noGrp="1"/>
          </p:cNvSpPr>
          <p:nvPr>
            <p:ph type="subTitle" idx="1"/>
          </p:nvPr>
        </p:nvSpPr>
        <p:spPr>
          <a:xfrm>
            <a:off x="1331640" y="2708920"/>
            <a:ext cx="6400800" cy="2929880"/>
          </a:xfrm>
        </p:spPr>
        <p:txBody>
          <a:bodyPr>
            <a:normAutofit fontScale="77500" lnSpcReduction="20000"/>
          </a:bodyPr>
          <a:lstStyle/>
          <a:p>
            <a:endParaRPr lang="el-GR" dirty="0" smtClean="0"/>
          </a:p>
          <a:p>
            <a:r>
              <a:rPr lang="el-GR" sz="3300" b="1" dirty="0" smtClean="0">
                <a:solidFill>
                  <a:schemeClr val="tx1"/>
                </a:solidFill>
              </a:rPr>
              <a:t>Λευκωσία 2/11/2015</a:t>
            </a:r>
          </a:p>
          <a:p>
            <a:endParaRPr lang="el-GR" sz="3300" b="1" dirty="0" smtClean="0">
              <a:solidFill>
                <a:schemeClr val="tx1"/>
              </a:solidFill>
            </a:endParaRPr>
          </a:p>
          <a:p>
            <a:r>
              <a:rPr lang="el-GR" sz="3300" b="1" dirty="0" smtClean="0">
                <a:solidFill>
                  <a:schemeClr val="tx1"/>
                </a:solidFill>
              </a:rPr>
              <a:t>Υπαστυνόμος Ρίτα Σούπερμαν</a:t>
            </a:r>
          </a:p>
          <a:p>
            <a:r>
              <a:rPr lang="el-GR" sz="3300" b="1" dirty="0" smtClean="0">
                <a:solidFill>
                  <a:schemeClr val="tx1"/>
                </a:solidFill>
              </a:rPr>
              <a:t>Υπεύθυνη Γραφείου Καταπολέμησης</a:t>
            </a:r>
          </a:p>
          <a:p>
            <a:r>
              <a:rPr lang="el-GR" sz="3300" b="1" dirty="0" smtClean="0">
                <a:solidFill>
                  <a:schemeClr val="tx1"/>
                </a:solidFill>
              </a:rPr>
              <a:t>Εμπορίας Προσώπων -  Αστυνομία</a:t>
            </a:r>
          </a:p>
          <a:p>
            <a:r>
              <a:rPr lang="el-GR" sz="3300" b="1" dirty="0" smtClean="0">
                <a:solidFill>
                  <a:schemeClr val="tx1"/>
                </a:solidFill>
              </a:rPr>
              <a:t>Εμπειρογνώμονας Συμβουλίου Ευρώπης</a:t>
            </a:r>
            <a:endParaRPr lang="en-US" sz="33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Θύμα εμπορίας προσώπων</a:t>
            </a:r>
            <a:endParaRPr lang="en-US" dirty="0"/>
          </a:p>
        </p:txBody>
      </p:sp>
      <p:sp>
        <p:nvSpPr>
          <p:cNvPr id="3" name="Content Placeholder 2"/>
          <p:cNvSpPr>
            <a:spLocks noGrp="1"/>
          </p:cNvSpPr>
          <p:nvPr>
            <p:ph idx="1"/>
          </p:nvPr>
        </p:nvSpPr>
        <p:spPr/>
        <p:txBody>
          <a:bodyPr>
            <a:normAutofit fontScale="92500" lnSpcReduction="10000"/>
          </a:bodyPr>
          <a:lstStyle/>
          <a:p>
            <a:r>
              <a:rPr lang="el-GR" dirty="0" smtClean="0"/>
              <a:t>«Το ενήλικο πρόσωπο ή το παιδί που υπέστη τη διαδικασία της εμπορίας, ή/και εκμετάλλευσης, άσχετα αν έχει υποστεί ζημιά από την τέλεση των αδικημάτων που περιλαμβάνονται στον παρόντα Νόμο, καθώς και το πρόσωπο που έχει υποστεί ζημιά συμπεριλαμβανομένης σωματικής και ψυχολογικής βλάβης ή οικονομικής απώλειας που προκαλείται απευθείας από τη διάπραξη των αδικημάτων που προβλέπονται στον παρόντα Νόμο»</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CAP9WRXJ.jpg"/>
          <p:cNvPicPr>
            <a:picLocks noChangeAspect="1"/>
          </p:cNvPicPr>
          <p:nvPr/>
        </p:nvPicPr>
        <p:blipFill>
          <a:blip r:embed="rId2" cstate="print">
            <a:duotone>
              <a:schemeClr val="bg2">
                <a:shade val="45000"/>
                <a:satMod val="135000"/>
              </a:schemeClr>
              <a:prstClr val="white"/>
            </a:duotone>
          </a:blip>
          <a:stretch>
            <a:fillRect/>
          </a:stretch>
        </p:blipFill>
        <p:spPr>
          <a:xfrm>
            <a:off x="1" y="0"/>
            <a:ext cx="9144000" cy="6857999"/>
          </a:xfrm>
          <a:prstGeom prst="rect">
            <a:avLst/>
          </a:prstGeom>
        </p:spPr>
      </p:pic>
      <p:sp>
        <p:nvSpPr>
          <p:cNvPr id="2" name="Title 1"/>
          <p:cNvSpPr>
            <a:spLocks noGrp="1"/>
          </p:cNvSpPr>
          <p:nvPr>
            <p:ph type="title"/>
          </p:nvPr>
        </p:nvSpPr>
        <p:spPr/>
        <p:txBody>
          <a:bodyPr>
            <a:normAutofit fontScale="90000"/>
          </a:bodyPr>
          <a:lstStyle/>
          <a:p>
            <a:r>
              <a:rPr lang="el-GR" sz="4000" b="1" dirty="0" smtClean="0"/>
              <a:t>ΜΟΡΦΕΣ ΤΗΣ ΕΚΜΕΤΑΛΛΕΥΣΗΣ</a:t>
            </a:r>
            <a:br>
              <a:rPr lang="el-GR" sz="4000" b="1" dirty="0" smtClean="0"/>
            </a:br>
            <a:r>
              <a:rPr lang="el-GR" sz="4000" b="1" dirty="0" smtClean="0"/>
              <a:t>(ΝΟΜΟΣ 60(Ι)2014</a:t>
            </a:r>
            <a:r>
              <a:rPr lang="el-GR" b="1" dirty="0" smtClean="0"/>
              <a:t>)</a:t>
            </a:r>
            <a:endParaRPr lang="en-US" b="1" dirty="0"/>
          </a:p>
        </p:txBody>
      </p:sp>
      <p:sp>
        <p:nvSpPr>
          <p:cNvPr id="3" name="Content Placeholder 2"/>
          <p:cNvSpPr>
            <a:spLocks noGrp="1"/>
          </p:cNvSpPr>
          <p:nvPr>
            <p:ph idx="1"/>
          </p:nvPr>
        </p:nvSpPr>
        <p:spPr/>
        <p:txBody>
          <a:bodyPr>
            <a:normAutofit fontScale="77500" lnSpcReduction="20000"/>
          </a:bodyPr>
          <a:lstStyle/>
          <a:p>
            <a:r>
              <a:rPr lang="el-GR" dirty="0" smtClean="0"/>
              <a:t>Εκπόρνευση ή άλλες μορφές σεξουαλικής εκμετάλλευσης</a:t>
            </a:r>
          </a:p>
          <a:p>
            <a:r>
              <a:rPr lang="el-GR" dirty="0" smtClean="0"/>
              <a:t>Παιδική πορνογραφία</a:t>
            </a:r>
          </a:p>
          <a:p>
            <a:r>
              <a:rPr lang="el-GR" dirty="0" smtClean="0"/>
              <a:t>Εκμετάλλευση στην εργασία</a:t>
            </a:r>
          </a:p>
          <a:p>
            <a:r>
              <a:rPr lang="el-GR" dirty="0" smtClean="0"/>
              <a:t>Εμπορία οργάνων</a:t>
            </a:r>
          </a:p>
          <a:p>
            <a:pPr>
              <a:buFont typeface="Wingdings" pitchFamily="2" charset="2"/>
              <a:buChar char="Ø"/>
            </a:pPr>
            <a:r>
              <a:rPr lang="el-GR" dirty="0" smtClean="0"/>
              <a:t>Επαιτεία</a:t>
            </a:r>
          </a:p>
          <a:p>
            <a:pPr>
              <a:buFont typeface="Wingdings" pitchFamily="2" charset="2"/>
              <a:buChar char="Ø"/>
            </a:pPr>
            <a:r>
              <a:rPr lang="el-GR" dirty="0" smtClean="0"/>
              <a:t>Καταναγκαστική πλανοδιοπώληση</a:t>
            </a:r>
          </a:p>
          <a:p>
            <a:pPr>
              <a:buFont typeface="Wingdings" pitchFamily="2" charset="2"/>
              <a:buChar char="Ø"/>
            </a:pPr>
            <a:r>
              <a:rPr lang="el-GR" dirty="0" smtClean="0"/>
              <a:t>Χειρότερες μορφές εργασίας παιδιών</a:t>
            </a:r>
          </a:p>
          <a:p>
            <a:pPr>
              <a:buFont typeface="Wingdings" pitchFamily="2" charset="2"/>
              <a:buChar char="Ø"/>
            </a:pPr>
            <a:r>
              <a:rPr lang="el-GR" dirty="0" smtClean="0"/>
              <a:t>Δουλεία</a:t>
            </a:r>
          </a:p>
          <a:p>
            <a:pPr>
              <a:buFont typeface="Wingdings" pitchFamily="2" charset="2"/>
              <a:buChar char="Ø"/>
            </a:pPr>
            <a:r>
              <a:rPr lang="el-GR" dirty="0" smtClean="0"/>
              <a:t>Οικιακή δουλεία</a:t>
            </a:r>
          </a:p>
          <a:p>
            <a:pPr>
              <a:buFont typeface="Wingdings" pitchFamily="2" charset="2"/>
              <a:buChar char="Ø"/>
            </a:pPr>
            <a:r>
              <a:rPr lang="el-GR" dirty="0" smtClean="0"/>
              <a:t>Εκμετάλλευση προσώπου για την πραγματοποίηση υιοθεσίας</a:t>
            </a:r>
            <a:endParaRPr lang="en-US" dirty="0" smtClean="0"/>
          </a:p>
          <a:p>
            <a:pPr>
              <a:buFont typeface="Wingdings" pitchFamily="2" charset="2"/>
              <a:buChar char="Ø"/>
            </a:pPr>
            <a:r>
              <a:rPr lang="el-GR" dirty="0" smtClean="0"/>
              <a:t>Εκμετάλλευση εγκληματικών δραστηριοτήτων</a:t>
            </a:r>
          </a:p>
          <a:p>
            <a:pPr>
              <a:buFont typeface="Wingdings" pitchFamily="2" charset="2"/>
              <a:buChar char="Ø"/>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600" dirty="0" smtClean="0"/>
              <a:t>Στατιστικά στοιχεία Ε</a:t>
            </a:r>
            <a:r>
              <a:rPr lang="en-US" sz="3600" dirty="0" err="1" smtClean="0"/>
              <a:t>urostat</a:t>
            </a:r>
            <a:r>
              <a:rPr lang="el-GR" sz="3600" dirty="0" smtClean="0"/>
              <a:t> για την ύπαρξη της εμπορίας προσώπων στην Ευρώπη</a:t>
            </a:r>
            <a:r>
              <a:rPr lang="en-US" sz="3600" dirty="0" smtClean="0"/>
              <a:t> 2010</a:t>
            </a:r>
            <a:endParaRPr lang="en-US" sz="36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6096000" y="1600200"/>
            <a:ext cx="2362200" cy="4876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Rectangle 22"/>
          <p:cNvSpPr/>
          <p:nvPr/>
        </p:nvSpPr>
        <p:spPr>
          <a:xfrm>
            <a:off x="3124200" y="1600200"/>
            <a:ext cx="2438400" cy="4876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Rectangle 21"/>
          <p:cNvSpPr/>
          <p:nvPr/>
        </p:nvSpPr>
        <p:spPr>
          <a:xfrm>
            <a:off x="457200" y="1600200"/>
            <a:ext cx="2362200" cy="4876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p:txBody>
          <a:bodyPr rtlCol="0">
            <a:normAutofit fontScale="90000"/>
          </a:bodyPr>
          <a:lstStyle/>
          <a:p>
            <a:pPr fontAlgn="auto">
              <a:spcAft>
                <a:spcPts val="0"/>
              </a:spcAft>
              <a:defRPr/>
            </a:pPr>
            <a:r>
              <a:rPr lang="en-US" dirty="0" err="1" smtClean="0"/>
              <a:t>Τα</a:t>
            </a:r>
            <a:r>
              <a:rPr lang="en-US" dirty="0" smtClean="0"/>
              <a:t> </a:t>
            </a:r>
            <a:r>
              <a:rPr lang="en-US" dirty="0" err="1" smtClean="0"/>
              <a:t>Τρία</a:t>
            </a:r>
            <a:r>
              <a:rPr lang="en-US" dirty="0" smtClean="0"/>
              <a:t> </a:t>
            </a:r>
            <a:r>
              <a:rPr lang="en-US" dirty="0" err="1" smtClean="0"/>
              <a:t>Συστατικά</a:t>
            </a:r>
            <a:r>
              <a:rPr lang="en-US" dirty="0" smtClean="0"/>
              <a:t> </a:t>
            </a:r>
            <a:r>
              <a:rPr lang="en-US" dirty="0" err="1" smtClean="0"/>
              <a:t>στοιχεία</a:t>
            </a:r>
            <a:r>
              <a:rPr lang="en-US" dirty="0" smtClean="0"/>
              <a:t> </a:t>
            </a:r>
            <a:r>
              <a:rPr lang="en-US" dirty="0" err="1" smtClean="0"/>
              <a:t>της</a:t>
            </a:r>
            <a:r>
              <a:rPr lang="en-US" dirty="0" smtClean="0"/>
              <a:t> </a:t>
            </a:r>
            <a:r>
              <a:rPr lang="en-US" dirty="0" err="1" smtClean="0"/>
              <a:t>εμπορίας</a:t>
            </a:r>
            <a:r>
              <a:rPr lang="en-US" dirty="0" smtClean="0"/>
              <a:t> </a:t>
            </a:r>
            <a:r>
              <a:rPr lang="en-US" dirty="0" err="1" smtClean="0"/>
              <a:t>προσώπων</a:t>
            </a:r>
            <a:r>
              <a:rPr lang="en-US" dirty="0" smtClean="0"/>
              <a:t> </a:t>
            </a:r>
            <a:r>
              <a:rPr lang="en-US" dirty="0" smtClean="0">
                <a:sym typeface="Symbol"/>
              </a:rPr>
              <a:t></a:t>
            </a:r>
            <a:endParaRPr lang="en-US" dirty="0" smtClean="0"/>
          </a:p>
        </p:txBody>
      </p:sp>
      <p:sp>
        <p:nvSpPr>
          <p:cNvPr id="20" name="Content Placeholder 19"/>
          <p:cNvSpPr>
            <a:spLocks noGrp="1"/>
          </p:cNvSpPr>
          <p:nvPr>
            <p:ph sz="half" idx="2"/>
          </p:nvPr>
        </p:nvSpPr>
        <p:spPr>
          <a:xfrm>
            <a:off x="3124200" y="1600200"/>
            <a:ext cx="2438400" cy="4876800"/>
          </a:xfrm>
        </p:spPr>
        <p:txBody>
          <a:bodyPr rtlCol="0">
            <a:noAutofit/>
          </a:bodyPr>
          <a:lstStyle/>
          <a:p>
            <a:pPr algn="ctr" fontAlgn="auto">
              <a:spcAft>
                <a:spcPts val="0"/>
              </a:spcAft>
              <a:buFont typeface="Arial" pitchFamily="34" charset="0"/>
              <a:buNone/>
              <a:defRPr/>
            </a:pPr>
            <a:r>
              <a:rPr lang="el-GR" sz="2400" b="1" u="sng" dirty="0" smtClean="0"/>
              <a:t>ΜΕΣΟ</a:t>
            </a:r>
            <a:endParaRPr lang="en-US" sz="2400" b="1" u="sng" dirty="0" smtClean="0"/>
          </a:p>
          <a:p>
            <a:pPr fontAlgn="auto">
              <a:spcAft>
                <a:spcPts val="0"/>
              </a:spcAft>
              <a:buFont typeface="Arial" pitchFamily="34" charset="0"/>
              <a:buChar char="•"/>
              <a:defRPr/>
            </a:pPr>
            <a:r>
              <a:rPr lang="el-GR" sz="2400" b="1" dirty="0" smtClean="0"/>
              <a:t>Απειλή</a:t>
            </a:r>
            <a:endParaRPr lang="en-US" sz="2400" b="1" dirty="0" smtClean="0"/>
          </a:p>
          <a:p>
            <a:pPr fontAlgn="auto">
              <a:spcAft>
                <a:spcPts val="0"/>
              </a:spcAft>
              <a:buFont typeface="Arial" pitchFamily="34" charset="0"/>
              <a:buChar char="•"/>
              <a:defRPr/>
            </a:pPr>
            <a:r>
              <a:rPr lang="el-GR" sz="2400" b="1" dirty="0" smtClean="0"/>
              <a:t>Χρήση Βίας</a:t>
            </a:r>
            <a:endParaRPr lang="en-US" sz="2400" b="1" dirty="0" smtClean="0"/>
          </a:p>
          <a:p>
            <a:pPr fontAlgn="auto">
              <a:spcAft>
                <a:spcPts val="0"/>
              </a:spcAft>
              <a:buFont typeface="Arial" pitchFamily="34" charset="0"/>
              <a:buChar char="•"/>
              <a:defRPr/>
            </a:pPr>
            <a:r>
              <a:rPr lang="el-GR" sz="2400" b="1" dirty="0" smtClean="0"/>
              <a:t>Εξαναγκασμός </a:t>
            </a:r>
            <a:endParaRPr lang="en-US" sz="2400" b="1" dirty="0" smtClean="0"/>
          </a:p>
          <a:p>
            <a:pPr fontAlgn="auto">
              <a:spcAft>
                <a:spcPts val="0"/>
              </a:spcAft>
              <a:buFont typeface="Arial" pitchFamily="34" charset="0"/>
              <a:buChar char="•"/>
              <a:defRPr/>
            </a:pPr>
            <a:r>
              <a:rPr lang="el-GR" sz="2400" b="1" dirty="0" smtClean="0"/>
              <a:t>Απαγωγή</a:t>
            </a:r>
            <a:endParaRPr lang="en-US" sz="2400" b="1" dirty="0" smtClean="0"/>
          </a:p>
          <a:p>
            <a:pPr fontAlgn="auto">
              <a:spcAft>
                <a:spcPts val="0"/>
              </a:spcAft>
              <a:buFont typeface="Arial" pitchFamily="34" charset="0"/>
              <a:buChar char="•"/>
              <a:defRPr/>
            </a:pPr>
            <a:r>
              <a:rPr lang="el-GR" sz="2400" b="1" dirty="0" smtClean="0"/>
              <a:t>Δόλος ή απάτη</a:t>
            </a:r>
            <a:endParaRPr lang="en-US" sz="2400" b="1" dirty="0" smtClean="0"/>
          </a:p>
          <a:p>
            <a:pPr fontAlgn="auto">
              <a:spcAft>
                <a:spcPts val="0"/>
              </a:spcAft>
              <a:buFont typeface="Arial" pitchFamily="34" charset="0"/>
              <a:buChar char="•"/>
              <a:defRPr/>
            </a:pPr>
            <a:r>
              <a:rPr lang="el-GR" sz="2400" b="1" dirty="0" smtClean="0"/>
              <a:t>Κατάχρηση εξουσίας ή εκμετάλλευση της ευάλωτης θέσης</a:t>
            </a:r>
            <a:endParaRPr lang="en-US" sz="2400" b="1" dirty="0" smtClean="0"/>
          </a:p>
          <a:p>
            <a:pPr fontAlgn="auto">
              <a:spcAft>
                <a:spcPts val="0"/>
              </a:spcAft>
              <a:buFont typeface="Arial" pitchFamily="34" charset="0"/>
              <a:buChar char="•"/>
              <a:defRPr/>
            </a:pPr>
            <a:r>
              <a:rPr lang="el-GR" sz="2400" b="1" dirty="0" err="1" smtClean="0"/>
              <a:t>κ.ά</a:t>
            </a:r>
            <a:endParaRPr lang="en-US" sz="2400" b="1" dirty="0" smtClean="0"/>
          </a:p>
        </p:txBody>
      </p:sp>
      <p:sp>
        <p:nvSpPr>
          <p:cNvPr id="7175" name="Content Placeholder 2"/>
          <p:cNvSpPr txBox="1">
            <a:spLocks/>
          </p:cNvSpPr>
          <p:nvPr/>
        </p:nvSpPr>
        <p:spPr bwMode="auto">
          <a:xfrm>
            <a:off x="5486400" y="1295400"/>
            <a:ext cx="2895600" cy="4906963"/>
          </a:xfrm>
          <a:prstGeom prst="rect">
            <a:avLst/>
          </a:prstGeom>
          <a:noFill/>
          <a:ln w="9525">
            <a:noFill/>
            <a:miter lim="800000"/>
            <a:headEnd/>
            <a:tailEnd/>
          </a:ln>
        </p:spPr>
        <p:txBody>
          <a:bodyPr/>
          <a:lstStyle/>
          <a:p>
            <a:pPr marL="342900" indent="-342900">
              <a:spcBef>
                <a:spcPct val="20000"/>
              </a:spcBef>
              <a:buFont typeface="Arial" charset="0"/>
              <a:buChar char="•"/>
            </a:pPr>
            <a:endParaRPr lang="en-US" sz="3200">
              <a:latin typeface="Calibri" pitchFamily="34" charset="0"/>
            </a:endParaRPr>
          </a:p>
        </p:txBody>
      </p:sp>
      <p:sp>
        <p:nvSpPr>
          <p:cNvPr id="7176" name="Content Placeholder 19"/>
          <p:cNvSpPr txBox="1">
            <a:spLocks/>
          </p:cNvSpPr>
          <p:nvPr/>
        </p:nvSpPr>
        <p:spPr bwMode="auto">
          <a:xfrm>
            <a:off x="6096000" y="1600200"/>
            <a:ext cx="2362200" cy="4876800"/>
          </a:xfrm>
          <a:prstGeom prst="rect">
            <a:avLst/>
          </a:prstGeom>
          <a:noFill/>
          <a:ln w="9525">
            <a:noFill/>
            <a:miter lim="800000"/>
            <a:headEnd/>
            <a:tailEnd/>
          </a:ln>
        </p:spPr>
        <p:txBody>
          <a:bodyPr/>
          <a:lstStyle/>
          <a:p>
            <a:pPr marL="342900" indent="-342900" algn="ctr">
              <a:spcBef>
                <a:spcPct val="20000"/>
              </a:spcBef>
            </a:pPr>
            <a:r>
              <a:rPr lang="el-GR" sz="2800" b="1" u="sng" dirty="0">
                <a:latin typeface="Calibri" pitchFamily="34" charset="0"/>
              </a:rPr>
              <a:t>ΣΚΟΠΟΣ</a:t>
            </a:r>
          </a:p>
          <a:p>
            <a:pPr marL="342900" indent="-342900" algn="ctr">
              <a:spcBef>
                <a:spcPct val="20000"/>
              </a:spcBef>
            </a:pPr>
            <a:endParaRPr lang="el-GR" sz="2800" b="1" u="sng" dirty="0">
              <a:latin typeface="Calibri" pitchFamily="34" charset="0"/>
            </a:endParaRPr>
          </a:p>
          <a:p>
            <a:pPr marL="342900" indent="-342900" algn="ctr">
              <a:spcBef>
                <a:spcPct val="20000"/>
              </a:spcBef>
            </a:pPr>
            <a:r>
              <a:rPr lang="el-GR" sz="2800" b="1" dirty="0">
                <a:latin typeface="Calibri" pitchFamily="34" charset="0"/>
              </a:rPr>
              <a:t>Εκμετάλλευση</a:t>
            </a:r>
          </a:p>
          <a:p>
            <a:pPr marL="342900" indent="-342900" algn="ctr">
              <a:spcBef>
                <a:spcPct val="20000"/>
              </a:spcBef>
            </a:pPr>
            <a:r>
              <a:rPr lang="el-GR" sz="2800" b="1" dirty="0">
                <a:latin typeface="Calibri" pitchFamily="34" charset="0"/>
              </a:rPr>
              <a:t>(Σεξουαλική, εργασία, όργανα</a:t>
            </a:r>
            <a:r>
              <a:rPr lang="el-GR" sz="2800" dirty="0">
                <a:latin typeface="Calibri" pitchFamily="34" charset="0"/>
              </a:rPr>
              <a:t>)</a:t>
            </a:r>
            <a:endParaRPr lang="en-US" sz="2800" dirty="0">
              <a:latin typeface="Calibri" pitchFamily="34" charset="0"/>
            </a:endParaRPr>
          </a:p>
        </p:txBody>
      </p:sp>
      <p:sp>
        <p:nvSpPr>
          <p:cNvPr id="19" name="Content Placeholder 18"/>
          <p:cNvSpPr>
            <a:spLocks noGrp="1"/>
          </p:cNvSpPr>
          <p:nvPr>
            <p:ph sz="half" idx="1"/>
          </p:nvPr>
        </p:nvSpPr>
        <p:spPr>
          <a:xfrm>
            <a:off x="457200" y="1600200"/>
            <a:ext cx="2362200" cy="4876800"/>
          </a:xfrm>
        </p:spPr>
        <p:txBody>
          <a:bodyPr rtlCol="0">
            <a:noAutofit/>
          </a:bodyPr>
          <a:lstStyle/>
          <a:p>
            <a:pPr algn="ctr" fontAlgn="auto">
              <a:spcAft>
                <a:spcPts val="0"/>
              </a:spcAft>
              <a:buFont typeface="Arial" pitchFamily="34" charset="0"/>
              <a:buNone/>
              <a:defRPr/>
            </a:pPr>
            <a:r>
              <a:rPr lang="el-GR" sz="2400" b="1" u="sng" dirty="0" smtClean="0"/>
              <a:t>ΔΡΑΣΤΗΡΙΟΤΗΤΑ</a:t>
            </a:r>
            <a:endParaRPr lang="en-US" sz="2400" b="1" u="sng" dirty="0" smtClean="0"/>
          </a:p>
          <a:p>
            <a:pPr fontAlgn="auto">
              <a:spcAft>
                <a:spcPts val="0"/>
              </a:spcAft>
              <a:buFont typeface="Arial" pitchFamily="34" charset="0"/>
              <a:buChar char="•"/>
              <a:defRPr/>
            </a:pPr>
            <a:r>
              <a:rPr lang="el-GR" sz="2400" b="1" dirty="0" smtClean="0"/>
              <a:t>Στρατολόγηση</a:t>
            </a:r>
            <a:endParaRPr lang="en-US" sz="2400" b="1" dirty="0" smtClean="0"/>
          </a:p>
          <a:p>
            <a:pPr fontAlgn="auto">
              <a:spcAft>
                <a:spcPts val="0"/>
              </a:spcAft>
              <a:buFont typeface="Arial" pitchFamily="34" charset="0"/>
              <a:buChar char="•"/>
              <a:defRPr/>
            </a:pPr>
            <a:r>
              <a:rPr lang="el-GR" sz="2400" b="1" dirty="0" smtClean="0"/>
              <a:t>Μεταφορά </a:t>
            </a:r>
            <a:endParaRPr lang="en-US" sz="2400" b="1" dirty="0" smtClean="0"/>
          </a:p>
          <a:p>
            <a:pPr fontAlgn="auto">
              <a:spcAft>
                <a:spcPts val="0"/>
              </a:spcAft>
              <a:buFont typeface="Arial" pitchFamily="34" charset="0"/>
              <a:buChar char="•"/>
              <a:defRPr/>
            </a:pPr>
            <a:r>
              <a:rPr lang="el-GR" sz="2400" b="1" dirty="0" smtClean="0"/>
              <a:t>Μεταβίβαση</a:t>
            </a:r>
            <a:endParaRPr lang="en-US" sz="2400" b="1" dirty="0" smtClean="0"/>
          </a:p>
          <a:p>
            <a:pPr fontAlgn="auto">
              <a:spcAft>
                <a:spcPts val="0"/>
              </a:spcAft>
              <a:buFont typeface="Arial" pitchFamily="34" charset="0"/>
              <a:buChar char="•"/>
              <a:defRPr/>
            </a:pPr>
            <a:r>
              <a:rPr lang="el-GR" sz="2400" b="1" dirty="0" smtClean="0"/>
              <a:t>Υπόθαλψη</a:t>
            </a:r>
            <a:endParaRPr lang="en-US" sz="2400" b="1" dirty="0" smtClean="0"/>
          </a:p>
          <a:p>
            <a:pPr>
              <a:defRPr/>
            </a:pPr>
            <a:r>
              <a:rPr lang="el-GR" sz="2400" b="1" dirty="0" smtClean="0"/>
              <a:t> Παραλαβή </a:t>
            </a:r>
            <a:endParaRPr lang="en-US" sz="2400" b="1" dirty="0" smtClean="0"/>
          </a:p>
          <a:p>
            <a:pPr fontAlgn="auto">
              <a:spcAft>
                <a:spcPts val="0"/>
              </a:spcAft>
              <a:buFont typeface="Arial" pitchFamily="34" charset="0"/>
              <a:buChar char="•"/>
              <a:defRPr/>
            </a:pPr>
            <a:r>
              <a:rPr lang="el-GR" sz="2400" b="1" dirty="0" smtClean="0"/>
              <a:t>Ανταλλαγή ή Μεταβίβαση του ελέγχου επί του προσώπου</a:t>
            </a:r>
            <a:endParaRPr lang="en-US" sz="2400" b="1" dirty="0" smtClean="0"/>
          </a:p>
          <a:p>
            <a:pPr fontAlgn="auto">
              <a:spcAft>
                <a:spcPts val="0"/>
              </a:spcAft>
              <a:buFont typeface="Arial" pitchFamily="34" charset="0"/>
              <a:buNone/>
              <a:defRPr/>
            </a:pPr>
            <a:endParaRPr lang="en-US" sz="2400" dirty="0" smtClean="0"/>
          </a:p>
          <a:p>
            <a:pPr fontAlgn="auto">
              <a:spcAft>
                <a:spcPts val="0"/>
              </a:spcAft>
              <a:buFont typeface="Arial" pitchFamily="34" charset="0"/>
              <a:buNone/>
              <a:defRPr/>
            </a:pPr>
            <a:endParaRPr lang="en-US" sz="2400" dirty="0" smtClean="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09478" y="4477333"/>
            <a:ext cx="2348721" cy="2085975"/>
          </a:xfrm>
          <a:prstGeom prst="rect">
            <a:avLst/>
          </a:prstGeom>
        </p:spPr>
      </p:pic>
    </p:spTree>
    <p:extLst>
      <p:ext uri="{BB962C8B-B14F-4D97-AF65-F5344CB8AC3E}">
        <p14:creationId xmlns:p14="http://schemas.microsoft.com/office/powerpoint/2010/main" val="38949233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None/>
            </a:pPr>
            <a:endParaRPr lang="el-GR" dirty="0" smtClean="0"/>
          </a:p>
          <a:p>
            <a:pPr>
              <a:buNone/>
            </a:pPr>
            <a:r>
              <a:rPr lang="el-GR" dirty="0" smtClean="0"/>
              <a:t>Όποιος εμπορεύεται πρόσωπο με σκοπό την εκμετάλλευση της εργασίας ή των υπηρεσιών του, το υποβάλλει σε καταναγκαστική εργασία ή υπηρεσίες, ή σε οποιασδήποτε μορφής δουλεία ή παρόμοια πρακτική η υποτέλεια, για λογαριασμό του ή λογαριασμό άλλου προσώπου και στην εργασία που επιτελείται υπάρχει φανερή διαφορά με τις συνθήκες εργασίας προσώπου που εκτελεί την ίδια ή παρόμοια εργασία μέσω……….</a:t>
            </a:r>
            <a:endParaRPr lang="en-US" dirty="0"/>
          </a:p>
        </p:txBody>
      </p:sp>
      <p:sp>
        <p:nvSpPr>
          <p:cNvPr id="2" name="Title 1"/>
          <p:cNvSpPr>
            <a:spLocks noGrp="1"/>
          </p:cNvSpPr>
          <p:nvPr>
            <p:ph type="title"/>
          </p:nvPr>
        </p:nvSpPr>
        <p:spPr/>
        <p:txBody>
          <a:bodyPr>
            <a:normAutofit fontScale="90000"/>
          </a:bodyPr>
          <a:lstStyle/>
          <a:p>
            <a:r>
              <a:rPr lang="el-GR" dirty="0" smtClean="0"/>
              <a:t>Εκμετάλλευση στην εργασία</a:t>
            </a:r>
            <a:br>
              <a:rPr lang="el-GR" dirty="0" smtClean="0"/>
            </a:br>
            <a:r>
              <a:rPr lang="el-GR" dirty="0" smtClean="0"/>
              <a:t>(άρθρο 8) (6 έτη, 10 έτη για παιδί)</a:t>
            </a:r>
            <a:endParaRPr lang="en-US" dirty="0"/>
          </a:p>
        </p:txBody>
      </p:sp>
      <p:pic>
        <p:nvPicPr>
          <p:cNvPr id="4" name="Picture 3" descr="imagesCA52TFP2.jpg"/>
          <p:cNvPicPr>
            <a:picLocks noChangeAspect="1"/>
          </p:cNvPicPr>
          <p:nvPr/>
        </p:nvPicPr>
        <p:blipFill>
          <a:blip r:embed="rId2"/>
          <a:stretch>
            <a:fillRect/>
          </a:stretch>
        </p:blipFill>
        <p:spPr>
          <a:xfrm>
            <a:off x="7642101" y="5329436"/>
            <a:ext cx="1501899" cy="1528564"/>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CA33HIGT.jpg"/>
          <p:cNvPicPr>
            <a:picLocks noChangeAspect="1"/>
          </p:cNvPicPr>
          <p:nvPr/>
        </p:nvPicPr>
        <p:blipFill>
          <a:blip r:embed="rId2">
            <a:duotone>
              <a:schemeClr val="bg2">
                <a:shade val="45000"/>
                <a:satMod val="135000"/>
              </a:schemeClr>
              <a:prstClr val="white"/>
            </a:duotone>
          </a:blip>
          <a:stretch>
            <a:fillRect/>
          </a:stretch>
        </p:blipFill>
        <p:spPr>
          <a:xfrm>
            <a:off x="611560" y="404664"/>
            <a:ext cx="8064896" cy="6048672"/>
          </a:xfrm>
          <a:prstGeom prst="rect">
            <a:avLst/>
          </a:prstGeom>
        </p:spPr>
      </p:pic>
      <p:sp>
        <p:nvSpPr>
          <p:cNvPr id="2" name="Title 1"/>
          <p:cNvSpPr>
            <a:spLocks noGrp="1"/>
          </p:cNvSpPr>
          <p:nvPr>
            <p:ph type="title"/>
          </p:nvPr>
        </p:nvSpPr>
        <p:spPr/>
        <p:txBody>
          <a:bodyPr rtlCol="0">
            <a:normAutofit/>
          </a:bodyPr>
          <a:lstStyle/>
          <a:p>
            <a:pPr eaLnBrk="1" fontAlgn="auto" hangingPunct="1">
              <a:spcAft>
                <a:spcPts val="0"/>
              </a:spcAft>
              <a:defRPr/>
            </a:pPr>
            <a:r>
              <a:rPr lang="el-GR" b="1" dirty="0" smtClean="0">
                <a:solidFill>
                  <a:schemeClr val="tx2">
                    <a:satMod val="130000"/>
                  </a:schemeClr>
                </a:solidFill>
              </a:rPr>
              <a:t>ΣΤΡΑΤΟΛΟΓΗΣΗ</a:t>
            </a:r>
            <a:endParaRPr lang="en-US" b="1" dirty="0">
              <a:solidFill>
                <a:schemeClr val="tx2">
                  <a:satMod val="130000"/>
                </a:schemeClr>
              </a:solidFill>
            </a:endParaRPr>
          </a:p>
        </p:txBody>
      </p:sp>
      <p:sp>
        <p:nvSpPr>
          <p:cNvPr id="3" name="Content Placeholder 2"/>
          <p:cNvSpPr>
            <a:spLocks noGrp="1"/>
          </p:cNvSpPr>
          <p:nvPr>
            <p:ph idx="1"/>
          </p:nvPr>
        </p:nvSpPr>
        <p:spPr/>
        <p:txBody>
          <a:bodyPr rtlCol="0">
            <a:normAutofit fontScale="92500" lnSpcReduction="20000"/>
          </a:bodyPr>
          <a:lstStyle/>
          <a:p>
            <a:pPr marL="365760" indent="-283464" eaLnBrk="1" fontAlgn="auto" hangingPunct="1">
              <a:spcAft>
                <a:spcPts val="0"/>
              </a:spcAft>
              <a:buFont typeface="Wingdings 2"/>
              <a:buNone/>
              <a:defRPr/>
            </a:pPr>
            <a:r>
              <a:rPr lang="el-GR" b="1" dirty="0" smtClean="0"/>
              <a:t>Επιτυγχάνεται με διάφορα μέσα. Τα πιο γνωστά είναι</a:t>
            </a:r>
            <a:r>
              <a:rPr lang="en-US" b="1" dirty="0" smtClean="0"/>
              <a:t>: </a:t>
            </a:r>
          </a:p>
          <a:p>
            <a:pPr marL="365760" indent="-283464" eaLnBrk="1" fontAlgn="auto" hangingPunct="1">
              <a:spcAft>
                <a:spcPts val="0"/>
              </a:spcAft>
              <a:buFont typeface="Wingdings 2"/>
              <a:buChar char=""/>
              <a:defRPr/>
            </a:pPr>
            <a:r>
              <a:rPr lang="el-GR" b="1" i="1" dirty="0" smtClean="0">
                <a:solidFill>
                  <a:schemeClr val="tx2">
                    <a:lumMod val="75000"/>
                  </a:schemeClr>
                </a:solidFill>
              </a:rPr>
              <a:t>Εξαναγκασμός</a:t>
            </a:r>
            <a:r>
              <a:rPr lang="el-GR" b="1" dirty="0" smtClean="0"/>
              <a:t> – Επιτυγχάνεται μέσω βίαιων μέσων (απαγωγή, απειλές, βία, πώληση )</a:t>
            </a:r>
          </a:p>
          <a:p>
            <a:pPr marL="365760" indent="-283464" eaLnBrk="1" fontAlgn="auto" hangingPunct="1">
              <a:spcAft>
                <a:spcPts val="0"/>
              </a:spcAft>
              <a:buFont typeface="Wingdings 2"/>
              <a:buChar char=""/>
              <a:defRPr/>
            </a:pPr>
            <a:r>
              <a:rPr lang="el-GR" b="1" i="1" dirty="0" smtClean="0">
                <a:solidFill>
                  <a:schemeClr val="tx2">
                    <a:lumMod val="75000"/>
                  </a:schemeClr>
                </a:solidFill>
              </a:rPr>
              <a:t>Εξαπάτηση</a:t>
            </a:r>
            <a:r>
              <a:rPr lang="el-GR" b="1" dirty="0" smtClean="0"/>
              <a:t> – Ψευδείς πληροφόρηση  στους γονείς  για τις συνθήκες στη χώρα προορισμού</a:t>
            </a:r>
          </a:p>
          <a:p>
            <a:pPr marL="365760" indent="-283464" eaLnBrk="1" fontAlgn="auto" hangingPunct="1">
              <a:spcAft>
                <a:spcPts val="0"/>
              </a:spcAft>
              <a:buFont typeface="Wingdings 2"/>
              <a:buChar char=""/>
              <a:defRPr/>
            </a:pPr>
            <a:r>
              <a:rPr lang="el-GR" b="1" i="1" dirty="0" smtClean="0">
                <a:solidFill>
                  <a:schemeClr val="tx2">
                    <a:lumMod val="75000"/>
                  </a:schemeClr>
                </a:solidFill>
              </a:rPr>
              <a:t>Μερική εξαπάτηση </a:t>
            </a:r>
            <a:r>
              <a:rPr lang="el-GR" b="1" dirty="0" smtClean="0"/>
              <a:t>– Γνωρίζει ότι θα εργάζεται παράνομα όχι όμως το βαθμό της δουλείας, τις συνθήκες και τις επιπτώσεις</a:t>
            </a:r>
          </a:p>
          <a:p>
            <a:pPr marL="365760" indent="-283464" eaLnBrk="1" fontAlgn="auto" hangingPunct="1">
              <a:spcAft>
                <a:spcPts val="0"/>
              </a:spcAft>
              <a:buFont typeface="Wingdings 2"/>
              <a:buChar char=""/>
              <a:defRPr/>
            </a:pPr>
            <a:r>
              <a:rPr lang="el-GR" b="1" i="1" dirty="0" smtClean="0">
                <a:solidFill>
                  <a:srgbClr val="0070C0"/>
                </a:solidFill>
              </a:rPr>
              <a:t>Εικονικό Χρέος</a:t>
            </a:r>
            <a:endParaRPr lang="en-US" b="1" i="1" dirty="0">
              <a:solidFill>
                <a:srgbClr val="0070C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ΜΕΤΑΚΙΝΗΣΗ</a:t>
            </a:r>
            <a:endParaRPr lang="en-US" dirty="0"/>
          </a:p>
        </p:txBody>
      </p:sp>
      <p:sp>
        <p:nvSpPr>
          <p:cNvPr id="3" name="Content Placeholder 2"/>
          <p:cNvSpPr>
            <a:spLocks noGrp="1"/>
          </p:cNvSpPr>
          <p:nvPr>
            <p:ph idx="1"/>
          </p:nvPr>
        </p:nvSpPr>
        <p:spPr/>
        <p:txBody>
          <a:bodyPr/>
          <a:lstStyle/>
          <a:p>
            <a:r>
              <a:rPr lang="el-GR" dirty="0" smtClean="0"/>
              <a:t>Μακριά από οικογενειακό και φιλικό περιβάλλον/Ευκολότερος ο έλεγχος</a:t>
            </a:r>
          </a:p>
          <a:p>
            <a:r>
              <a:rPr lang="el-GR" dirty="0" smtClean="0"/>
              <a:t>Εκμετάλλευση κατά τη διάρκεια διαμετακομιστικών χωρών, πώληση από ένα δίκτυο σε άλλο</a:t>
            </a:r>
          </a:p>
          <a:p>
            <a:r>
              <a:rPr lang="el-GR" dirty="0" smtClean="0"/>
              <a:t>Κατάσχεση προσωπικών εγγράφων</a:t>
            </a:r>
          </a:p>
          <a:p>
            <a:endParaRPr lang="en-US" dirty="0"/>
          </a:p>
        </p:txBody>
      </p:sp>
      <p:pic>
        <p:nvPicPr>
          <p:cNvPr id="4" name="Picture 3" descr="imagesCATSUZJY.jpg"/>
          <p:cNvPicPr>
            <a:picLocks noChangeAspect="1"/>
          </p:cNvPicPr>
          <p:nvPr/>
        </p:nvPicPr>
        <p:blipFill>
          <a:blip r:embed="rId2" cstate="print"/>
          <a:stretch>
            <a:fillRect/>
          </a:stretch>
        </p:blipFill>
        <p:spPr>
          <a:xfrm>
            <a:off x="6534150" y="0"/>
            <a:ext cx="2609850" cy="175260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274638"/>
            <a:ext cx="8229600" cy="922337"/>
          </a:xfrm>
        </p:spPr>
        <p:txBody>
          <a:bodyPr/>
          <a:lstStyle/>
          <a:p>
            <a:r>
              <a:rPr lang="el-GR" smtClean="0"/>
              <a:t>Ενδείξεις εκμετάλλευσης</a:t>
            </a:r>
            <a:endParaRPr lang="en-US" smtClean="0"/>
          </a:p>
        </p:txBody>
      </p:sp>
      <p:sp>
        <p:nvSpPr>
          <p:cNvPr id="3" name="Content Placeholder 2"/>
          <p:cNvSpPr>
            <a:spLocks noGrp="1"/>
          </p:cNvSpPr>
          <p:nvPr>
            <p:ph idx="1"/>
          </p:nvPr>
        </p:nvSpPr>
        <p:spPr>
          <a:xfrm>
            <a:off x="457200" y="1196975"/>
            <a:ext cx="8229600" cy="4929188"/>
          </a:xfrm>
        </p:spPr>
        <p:txBody>
          <a:bodyPr rtlCol="0">
            <a:normAutofit fontScale="92500"/>
          </a:bodyPr>
          <a:lstStyle/>
          <a:p>
            <a:pPr fontAlgn="auto">
              <a:spcAft>
                <a:spcPts val="0"/>
              </a:spcAft>
              <a:defRPr/>
            </a:pPr>
            <a:r>
              <a:rPr lang="el-GR" dirty="0" smtClean="0"/>
              <a:t>Χρέος προς τον μεσάζοντα (εικονικό χρέος </a:t>
            </a:r>
            <a:r>
              <a:rPr lang="en-US" dirty="0" smtClean="0"/>
              <a:t>debt bondage)</a:t>
            </a:r>
          </a:p>
          <a:p>
            <a:pPr fontAlgn="auto">
              <a:spcAft>
                <a:spcPts val="0"/>
              </a:spcAft>
              <a:defRPr/>
            </a:pPr>
            <a:r>
              <a:rPr lang="el-GR" dirty="0" smtClean="0"/>
              <a:t>Δεν παίρνει τους μισθούς του ή μέρος τους</a:t>
            </a:r>
          </a:p>
          <a:p>
            <a:pPr fontAlgn="auto">
              <a:spcAft>
                <a:spcPts val="0"/>
              </a:spcAft>
              <a:defRPr/>
            </a:pPr>
            <a:r>
              <a:rPr lang="el-GR" dirty="0" smtClean="0"/>
              <a:t>Δεν έχει συμβόλαιο, μπορεί να κατέχει ψεύτικο</a:t>
            </a:r>
          </a:p>
          <a:p>
            <a:pPr fontAlgn="auto">
              <a:spcAft>
                <a:spcPts val="0"/>
              </a:spcAft>
              <a:defRPr/>
            </a:pPr>
            <a:r>
              <a:rPr lang="el-GR" dirty="0" smtClean="0"/>
              <a:t>Δεν υπάρχει μέρα ξεκούρασης</a:t>
            </a:r>
          </a:p>
          <a:p>
            <a:pPr fontAlgn="auto">
              <a:spcAft>
                <a:spcPts val="0"/>
              </a:spcAft>
              <a:defRPr/>
            </a:pPr>
            <a:r>
              <a:rPr lang="el-GR" dirty="0" smtClean="0"/>
              <a:t> Δεν υπάρχει πρόσβαση σε ιατρικές υπηρεσίες</a:t>
            </a:r>
          </a:p>
          <a:p>
            <a:pPr fontAlgn="auto">
              <a:spcAft>
                <a:spcPts val="0"/>
              </a:spcAft>
              <a:defRPr/>
            </a:pPr>
            <a:r>
              <a:rPr lang="el-GR" dirty="0" smtClean="0"/>
              <a:t>Πολλές ώρες δουλειάς</a:t>
            </a:r>
          </a:p>
          <a:p>
            <a:pPr fontAlgn="auto">
              <a:spcAft>
                <a:spcPts val="0"/>
              </a:spcAft>
              <a:defRPr/>
            </a:pPr>
            <a:r>
              <a:rPr lang="el-GR" dirty="0" smtClean="0"/>
              <a:t>Δουλεύει για άλλο εργοδότη  </a:t>
            </a:r>
            <a:endParaRPr lang="en-US" dirty="0"/>
          </a:p>
        </p:txBody>
      </p:sp>
      <p:pic>
        <p:nvPicPr>
          <p:cNvPr id="28676" name="Picture 3" descr="imagesCA90UKC7.jpg"/>
          <p:cNvPicPr>
            <a:picLocks noChangeAspect="1"/>
          </p:cNvPicPr>
          <p:nvPr/>
        </p:nvPicPr>
        <p:blipFill>
          <a:blip r:embed="rId2"/>
          <a:srcRect/>
          <a:stretch>
            <a:fillRect/>
          </a:stretch>
        </p:blipFill>
        <p:spPr bwMode="auto">
          <a:xfrm>
            <a:off x="5435600" y="4508500"/>
            <a:ext cx="3168650" cy="23495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CA7YKG9A.jpg"/>
          <p:cNvPicPr>
            <a:picLocks noChangeAspect="1"/>
          </p:cNvPicPr>
          <p:nvPr/>
        </p:nvPicPr>
        <p:blipFill>
          <a:blip r:embed="rId2" cstate="print">
            <a:duotone>
              <a:schemeClr val="bg2">
                <a:shade val="45000"/>
                <a:satMod val="135000"/>
              </a:schemeClr>
              <a:prstClr val="white"/>
            </a:duotone>
          </a:blip>
          <a:stretch>
            <a:fillRect/>
          </a:stretch>
        </p:blipFill>
        <p:spPr>
          <a:xfrm>
            <a:off x="0" y="260648"/>
            <a:ext cx="9144000" cy="6597352"/>
          </a:xfrm>
          <a:prstGeom prst="rect">
            <a:avLst/>
          </a:prstGeom>
        </p:spPr>
      </p:pic>
      <p:sp>
        <p:nvSpPr>
          <p:cNvPr id="10243" name="Title 1"/>
          <p:cNvSpPr>
            <a:spLocks noGrp="1"/>
          </p:cNvSpPr>
          <p:nvPr>
            <p:ph type="title"/>
          </p:nvPr>
        </p:nvSpPr>
        <p:spPr>
          <a:xfrm>
            <a:off x="457200" y="274638"/>
            <a:ext cx="8229600" cy="922337"/>
          </a:xfrm>
        </p:spPr>
        <p:txBody>
          <a:bodyPr/>
          <a:lstStyle/>
          <a:p>
            <a:r>
              <a:rPr lang="el-GR" smtClean="0"/>
              <a:t>ΕΚΜΕΤΑΛΛΕΥΣΗ</a:t>
            </a:r>
            <a:endParaRPr lang="en-US" smtClean="0"/>
          </a:p>
        </p:txBody>
      </p:sp>
      <p:sp>
        <p:nvSpPr>
          <p:cNvPr id="10244" name="Content Placeholder 2"/>
          <p:cNvSpPr>
            <a:spLocks noGrp="1"/>
          </p:cNvSpPr>
          <p:nvPr>
            <p:ph idx="1"/>
          </p:nvPr>
        </p:nvSpPr>
        <p:spPr>
          <a:xfrm>
            <a:off x="457200" y="1052513"/>
            <a:ext cx="8229600" cy="5073650"/>
          </a:xfrm>
        </p:spPr>
        <p:txBody>
          <a:bodyPr>
            <a:normAutofit fontScale="92500" lnSpcReduction="10000"/>
          </a:bodyPr>
          <a:lstStyle/>
          <a:p>
            <a:r>
              <a:rPr lang="el-GR" sz="2800" b="1" dirty="0" smtClean="0"/>
              <a:t>Απειλές στο πρόσωπο ή στην οικογένεια του</a:t>
            </a:r>
          </a:p>
          <a:p>
            <a:r>
              <a:rPr lang="el-GR" sz="2800" b="1" dirty="0" smtClean="0"/>
              <a:t>Κατάσχεση διαβατηρίων </a:t>
            </a:r>
          </a:p>
          <a:p>
            <a:r>
              <a:rPr lang="el-GR" sz="2800" b="1" dirty="0" smtClean="0"/>
              <a:t>Επιβεβλημένη χρήση ναρκωτικών</a:t>
            </a:r>
          </a:p>
          <a:p>
            <a:r>
              <a:rPr lang="el-GR" sz="2800" b="1" dirty="0" smtClean="0"/>
              <a:t>Απαγόρευση κοινωνικής επαφής</a:t>
            </a:r>
          </a:p>
          <a:p>
            <a:r>
              <a:rPr lang="el-GR" sz="2800" b="1" dirty="0" smtClean="0"/>
              <a:t>Συνεχής αλλαγή τοποθεσίας για να αποφεύγεται η σύνδεση μεταξύ των θυμάτων</a:t>
            </a:r>
            <a:endParaRPr lang="en-US" sz="2800" b="1" dirty="0" smtClean="0"/>
          </a:p>
          <a:p>
            <a:r>
              <a:rPr lang="el-GR" sz="2800" b="1" dirty="0" smtClean="0"/>
              <a:t>Απειλές για καταγγελία στην Αστυνομία</a:t>
            </a:r>
          </a:p>
          <a:p>
            <a:r>
              <a:rPr lang="el-GR" sz="2800" b="1" dirty="0" smtClean="0"/>
              <a:t>Ψυχολογική εξάρτυση</a:t>
            </a:r>
          </a:p>
          <a:p>
            <a:r>
              <a:rPr lang="el-GR" sz="2800" b="1" dirty="0" smtClean="0"/>
              <a:t>Εικονικό χρέος</a:t>
            </a:r>
          </a:p>
          <a:p>
            <a:r>
              <a:rPr lang="el-GR" sz="2800" b="1" dirty="0" smtClean="0"/>
              <a:t>Φυσική βία</a:t>
            </a:r>
          </a:p>
          <a:p>
            <a:r>
              <a:rPr lang="el-GR" sz="2800" b="1" dirty="0" smtClean="0"/>
              <a:t>Απειλές ότι θα ενημερωθεί η οικογένεια</a:t>
            </a:r>
          </a:p>
          <a:p>
            <a:endParaRPr lang="el-GR" sz="2800" b="1" dirty="0" smtClean="0"/>
          </a:p>
          <a:p>
            <a:pPr>
              <a:buFont typeface="Arial" pitchFamily="34" charset="0"/>
              <a:buNone/>
            </a:pPr>
            <a:endParaRPr lang="en-US" sz="28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CAP9WRXJ.jpg"/>
          <p:cNvPicPr>
            <a:picLocks noChangeAspect="1"/>
          </p:cNvPicPr>
          <p:nvPr/>
        </p:nvPicPr>
        <p:blipFill>
          <a:blip r:embed="rId2" cstate="print">
            <a:duotone>
              <a:schemeClr val="bg2">
                <a:shade val="45000"/>
                <a:satMod val="135000"/>
              </a:schemeClr>
              <a:prstClr val="white"/>
            </a:duotone>
          </a:blip>
          <a:stretch>
            <a:fillRect/>
          </a:stretch>
        </p:blipFill>
        <p:spPr>
          <a:xfrm>
            <a:off x="611561" y="1052736"/>
            <a:ext cx="8208912" cy="5256583"/>
          </a:xfrm>
          <a:prstGeom prst="rect">
            <a:avLst/>
          </a:prstGeom>
        </p:spPr>
      </p:pic>
      <p:sp>
        <p:nvSpPr>
          <p:cNvPr id="2" name="Title 1"/>
          <p:cNvSpPr>
            <a:spLocks noGrp="1"/>
          </p:cNvSpPr>
          <p:nvPr>
            <p:ph type="title"/>
          </p:nvPr>
        </p:nvSpPr>
        <p:spPr/>
        <p:txBody>
          <a:bodyPr rtlCol="0">
            <a:normAutofit fontScale="90000"/>
          </a:bodyPr>
          <a:lstStyle/>
          <a:p>
            <a:pPr fontAlgn="auto">
              <a:spcAft>
                <a:spcPts val="0"/>
              </a:spcAft>
              <a:defRPr/>
            </a:pPr>
            <a:r>
              <a:rPr lang="el-GR" dirty="0" smtClean="0"/>
              <a:t>Συνθήκες διαμονής</a:t>
            </a:r>
            <a:br>
              <a:rPr lang="el-GR" dirty="0" smtClean="0"/>
            </a:br>
            <a:endParaRPr lang="en-US" dirty="0"/>
          </a:p>
        </p:txBody>
      </p:sp>
      <p:sp>
        <p:nvSpPr>
          <p:cNvPr id="29700" name="Content Placeholder 2"/>
          <p:cNvSpPr>
            <a:spLocks noGrp="1"/>
          </p:cNvSpPr>
          <p:nvPr>
            <p:ph idx="1"/>
          </p:nvPr>
        </p:nvSpPr>
        <p:spPr/>
        <p:txBody>
          <a:bodyPr/>
          <a:lstStyle/>
          <a:p>
            <a:r>
              <a:rPr lang="el-GR" smtClean="0"/>
              <a:t>΄Ελλειψη φαγητού, κατάλληλου ρουχισμού ή προιόντων υγιεινής</a:t>
            </a:r>
          </a:p>
          <a:p>
            <a:r>
              <a:rPr lang="el-GR" smtClean="0"/>
              <a:t>Η αγορά των πιο πάνω αποκόπτεται από το μισθό</a:t>
            </a:r>
          </a:p>
          <a:p>
            <a:r>
              <a:rPr lang="el-GR" smtClean="0"/>
              <a:t>Απομόνωση από φίλους και οικογένεια</a:t>
            </a:r>
          </a:p>
          <a:p>
            <a:r>
              <a:rPr lang="el-GR" smtClean="0"/>
              <a:t>Προσωρινή διαμονή σε πολυπληθές χώρο</a:t>
            </a:r>
          </a:p>
          <a:p>
            <a:r>
              <a:rPr lang="el-GR" smtClean="0"/>
              <a:t>Δεν υπάρχει πρόσβαση σε εγκαταστάσεις καθαριότητας </a:t>
            </a:r>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images.jpg"/>
          <p:cNvPicPr>
            <a:picLocks noGrp="1" noChangeAspect="1"/>
          </p:cNvPicPr>
          <p:nvPr>
            <p:ph idx="1"/>
          </p:nvPr>
        </p:nvPicPr>
        <p:blipFill>
          <a:blip r:embed="rId2">
            <a:duotone>
              <a:schemeClr val="accent1">
                <a:shade val="45000"/>
                <a:satMod val="135000"/>
              </a:schemeClr>
              <a:prstClr val="white"/>
            </a:duotone>
          </a:blip>
          <a:stretch>
            <a:fillRect/>
          </a:stretch>
        </p:blipFill>
        <p:spPr>
          <a:xfrm>
            <a:off x="0" y="3212976"/>
            <a:ext cx="2267744" cy="3645024"/>
          </a:xfrm>
        </p:spPr>
      </p:pic>
      <p:sp>
        <p:nvSpPr>
          <p:cNvPr id="2" name="Title 1"/>
          <p:cNvSpPr>
            <a:spLocks noGrp="1"/>
          </p:cNvSpPr>
          <p:nvPr>
            <p:ph type="title"/>
          </p:nvPr>
        </p:nvSpPr>
        <p:spPr>
          <a:xfrm>
            <a:off x="457200" y="274638"/>
            <a:ext cx="8229600" cy="3586410"/>
          </a:xfrm>
        </p:spPr>
        <p:txBody>
          <a:bodyPr>
            <a:normAutofit fontScale="90000"/>
          </a:bodyPr>
          <a:lstStyle/>
          <a:p>
            <a:pPr algn="ctr"/>
            <a:r>
              <a:rPr lang="el-GR" dirty="0" smtClean="0"/>
              <a:t/>
            </a:r>
            <a:br>
              <a:rPr lang="el-GR" dirty="0" smtClean="0"/>
            </a:br>
            <a:r>
              <a:rPr lang="el-GR" dirty="0"/>
              <a:t/>
            </a:r>
            <a:br>
              <a:rPr lang="el-GR" dirty="0"/>
            </a:br>
            <a:r>
              <a:rPr lang="el-GR" dirty="0" smtClean="0"/>
              <a:t/>
            </a:r>
            <a:br>
              <a:rPr lang="el-GR" dirty="0" smtClean="0"/>
            </a:br>
            <a:r>
              <a:rPr lang="el-GR" dirty="0"/>
              <a:t/>
            </a:r>
            <a:br>
              <a:rPr lang="el-GR" dirty="0"/>
            </a:br>
            <a:r>
              <a:rPr lang="el-GR" dirty="0" smtClean="0"/>
              <a:t>Ο Περί της Πρόληψης και της Καταπολέμησης της Εμπορίας και Εκμετάλλευσης Προσώπων και της Προστασίας των Θυμάτων Νόμος του 2014, </a:t>
            </a:r>
            <a:br>
              <a:rPr lang="el-GR" dirty="0" smtClean="0"/>
            </a:br>
            <a:r>
              <a:rPr lang="el-GR" dirty="0" smtClean="0"/>
              <a:t>Ν. 60(Ι)/2014</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008112"/>
          </a:xfrm>
        </p:spPr>
        <p:txBody>
          <a:bodyPr/>
          <a:lstStyle/>
          <a:p>
            <a:r>
              <a:rPr lang="el-GR" dirty="0" smtClean="0"/>
              <a:t>ΕΚΜΕΤΑΛΛΕΥΣΗ ΣΤΗΝ ΕΡΓΑΣΙΑ</a:t>
            </a:r>
            <a:endParaRPr lang="en-US" dirty="0"/>
          </a:p>
        </p:txBody>
      </p:sp>
      <p:sp>
        <p:nvSpPr>
          <p:cNvPr id="3" name="Content Placeholder 2"/>
          <p:cNvSpPr>
            <a:spLocks noGrp="1"/>
          </p:cNvSpPr>
          <p:nvPr>
            <p:ph idx="1"/>
          </p:nvPr>
        </p:nvSpPr>
        <p:spPr>
          <a:xfrm>
            <a:off x="457200" y="1412776"/>
            <a:ext cx="8229600" cy="4911824"/>
          </a:xfrm>
        </p:spPr>
        <p:txBody>
          <a:bodyPr>
            <a:normAutofit fontScale="77500" lnSpcReduction="20000"/>
          </a:bodyPr>
          <a:lstStyle/>
          <a:p>
            <a:r>
              <a:rPr lang="el-GR" dirty="0" smtClean="0"/>
              <a:t>Ανάγκη για εργασία</a:t>
            </a:r>
          </a:p>
          <a:p>
            <a:r>
              <a:rPr lang="el-GR" dirty="0" smtClean="0"/>
              <a:t>Εικονικό χρέος </a:t>
            </a:r>
          </a:p>
          <a:p>
            <a:r>
              <a:rPr lang="el-GR" dirty="0"/>
              <a:t> </a:t>
            </a:r>
            <a:r>
              <a:rPr lang="el-GR" dirty="0" smtClean="0"/>
              <a:t>Μεσάζοντες ομοεθνείς τους</a:t>
            </a:r>
          </a:p>
          <a:p>
            <a:r>
              <a:rPr lang="el-GR" dirty="0" smtClean="0"/>
              <a:t>Αύξηση των εγκληματικών δικτύων από ομοεθνείς των θυμάτων</a:t>
            </a:r>
          </a:p>
          <a:p>
            <a:r>
              <a:rPr lang="el-GR" dirty="0" err="1" smtClean="0"/>
              <a:t>΄Αγνοια</a:t>
            </a:r>
            <a:r>
              <a:rPr lang="el-GR" dirty="0" smtClean="0"/>
              <a:t> των κανονισμών και της νομοθεσίας ειδικότερα για τα δικαιώματα τους</a:t>
            </a:r>
          </a:p>
          <a:p>
            <a:r>
              <a:rPr lang="el-GR" dirty="0" smtClean="0"/>
              <a:t>Θύματα ευάλωτα στην εκμετάλλευση από ομοεθνείς τους </a:t>
            </a:r>
          </a:p>
          <a:p>
            <a:r>
              <a:rPr lang="el-GR" dirty="0" smtClean="0"/>
              <a:t>Πρόσβαση στο Αρχείο Πληθυσμού και Μετανάστευσης </a:t>
            </a:r>
          </a:p>
          <a:p>
            <a:r>
              <a:rPr lang="el-GR" dirty="0" smtClean="0"/>
              <a:t>Δικτύωση με Υπηρεσίες του Κράτους</a:t>
            </a:r>
          </a:p>
          <a:p>
            <a:r>
              <a:rPr lang="el-GR" dirty="0" smtClean="0"/>
              <a:t>Γνώση του τρόπου εργασίας του ΓΚΕΠ</a:t>
            </a:r>
          </a:p>
          <a:p>
            <a:r>
              <a:rPr lang="el-GR" dirty="0" smtClean="0"/>
              <a:t>Εμπλοκή και προστασία από ΜΚΟ</a:t>
            </a:r>
          </a:p>
          <a:p>
            <a:endParaRPr lang="en-US" dirty="0"/>
          </a:p>
        </p:txBody>
      </p:sp>
      <p:pic>
        <p:nvPicPr>
          <p:cNvPr id="4" name="Picture 3" descr="PDF7CAA7PTGSCAMBINQVCALR46GJCAG09B5WCADZ5U24CAV3MK90CAAMDZ20CA5V5ROACAPV8HVICAXVSYNRCA7PO0VOCAVMELHECAI5F0WICAY9YJ2UCAQL72B6CA1VFSPLCAKT0E2ZCABM1SUECAHYY213.jpg"/>
          <p:cNvPicPr>
            <a:picLocks noChangeAspect="1"/>
          </p:cNvPicPr>
          <p:nvPr/>
        </p:nvPicPr>
        <p:blipFill>
          <a:blip r:embed="rId2"/>
          <a:stretch>
            <a:fillRect/>
          </a:stretch>
        </p:blipFill>
        <p:spPr>
          <a:xfrm>
            <a:off x="5796136" y="5013176"/>
            <a:ext cx="2952328" cy="1844824"/>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Δηλαδή…..</a:t>
            </a:r>
            <a:endParaRPr lang="en-US" dirty="0"/>
          </a:p>
        </p:txBody>
      </p:sp>
      <p:sp>
        <p:nvSpPr>
          <p:cNvPr id="3" name="Content Placeholder 2"/>
          <p:cNvSpPr>
            <a:spLocks noGrp="1"/>
          </p:cNvSpPr>
          <p:nvPr>
            <p:ph idx="1"/>
          </p:nvPr>
        </p:nvSpPr>
        <p:spPr/>
        <p:txBody>
          <a:bodyPr>
            <a:normAutofit fontScale="85000" lnSpcReduction="20000"/>
          </a:bodyPr>
          <a:lstStyle/>
          <a:p>
            <a:r>
              <a:rPr lang="el-GR" dirty="0" smtClean="0"/>
              <a:t>Αύξηση των μορφών, τρόπων στρατολόγησης, τρόπων εκμετάλλευσης</a:t>
            </a:r>
          </a:p>
          <a:p>
            <a:r>
              <a:rPr lang="el-GR" dirty="0" smtClean="0"/>
              <a:t>Οι θύτες παρουσιάζονται ως προστάτες ή είναι εντελώς αφανείς.</a:t>
            </a:r>
          </a:p>
          <a:p>
            <a:r>
              <a:rPr lang="el-GR" dirty="0" smtClean="0"/>
              <a:t>Τα λεφτά προπληρώνονται στη χώρα καταγωγής </a:t>
            </a:r>
          </a:p>
          <a:p>
            <a:r>
              <a:rPr lang="el-GR" dirty="0" smtClean="0"/>
              <a:t>Τα θύματα είναι άτομα που πιστεύουν ότι θα εκπληρώσουν το σκοπό τους</a:t>
            </a:r>
          </a:p>
          <a:p>
            <a:r>
              <a:rPr lang="el-GR" dirty="0" smtClean="0"/>
              <a:t>Τα θύματα πιστεύουν στους θύτες (Σύνδρομο Στοκχόλμης)</a:t>
            </a:r>
          </a:p>
          <a:p>
            <a:r>
              <a:rPr lang="el-GR" dirty="0" smtClean="0"/>
              <a:t>Παραβίαση ανθρωπίνων δικαιωμάτων</a:t>
            </a:r>
          </a:p>
          <a:p>
            <a:r>
              <a:rPr lang="el-GR" dirty="0" smtClean="0"/>
              <a:t>Διακρίσεις φύλου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l-GR" dirty="0" smtClean="0"/>
              <a:t> συγκατάθεση θύματος δεν αποτελεί υπεράσπιση εφόσον…</a:t>
            </a:r>
          </a:p>
          <a:p>
            <a:r>
              <a:rPr lang="el-GR" dirty="0" smtClean="0"/>
              <a:t>Επιβαρυντικές περιστάσεις (σε κίνδυνο η ζωή του θύματος)</a:t>
            </a:r>
          </a:p>
          <a:p>
            <a:r>
              <a:rPr lang="el-GR" dirty="0" smtClean="0"/>
              <a:t>Ενισχυτική μαρτυρία</a:t>
            </a:r>
          </a:p>
          <a:p>
            <a:endParaRPr lang="en-US" dirty="0"/>
          </a:p>
        </p:txBody>
      </p:sp>
      <p:sp>
        <p:nvSpPr>
          <p:cNvPr id="2" name="Title 1"/>
          <p:cNvSpPr>
            <a:spLocks noGrp="1"/>
          </p:cNvSpPr>
          <p:nvPr>
            <p:ph type="title"/>
          </p:nvPr>
        </p:nvSpPr>
        <p:spPr/>
        <p:txBody>
          <a:bodyPr/>
          <a:lstStyle/>
          <a:p>
            <a:r>
              <a:rPr lang="el-GR" dirty="0" smtClean="0"/>
              <a:t>Σημαντικές πρόνοιες</a:t>
            </a:r>
            <a:endParaRPr lang="en-US" dirty="0"/>
          </a:p>
        </p:txBody>
      </p:sp>
      <p:pic>
        <p:nvPicPr>
          <p:cNvPr id="4" name="Picture 3" descr="images777.jpg"/>
          <p:cNvPicPr>
            <a:picLocks noChangeAspect="1"/>
          </p:cNvPicPr>
          <p:nvPr/>
        </p:nvPicPr>
        <p:blipFill>
          <a:blip r:embed="rId2"/>
          <a:stretch>
            <a:fillRect/>
          </a:stretch>
        </p:blipFill>
        <p:spPr>
          <a:xfrm>
            <a:off x="5508104" y="4365104"/>
            <a:ext cx="3168352" cy="216024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endParaRPr lang="el-GR" dirty="0" smtClean="0"/>
          </a:p>
          <a:p>
            <a:r>
              <a:rPr lang="el-GR" dirty="0" smtClean="0"/>
              <a:t>Όποιος εύλογα δύναται να υποθέσει ότι η εργασία που χρησιμοποιεί ή οι οποιεσδήποτε υπηρεσίες θύματος αποτελούν αντικείμενο των αδικημάτων που προβλέπονται στο παρόν Μέρος είναι ένοχος αδικήματος και σε περίπτωση καταδίκης του υπόκειται σε ποινή φυλάκισης που δεν υπερβαίνει τα τρία έτη ή σε χρηματική ποινή που δεν υπερβαίνει τις δεκαπέντε χιλιάδες ευρώ ή και στις δύο ποινές. </a:t>
            </a:r>
            <a:endParaRPr lang="en-US" dirty="0"/>
          </a:p>
        </p:txBody>
      </p:sp>
      <p:sp>
        <p:nvSpPr>
          <p:cNvPr id="2" name="Title 1"/>
          <p:cNvSpPr>
            <a:spLocks noGrp="1"/>
          </p:cNvSpPr>
          <p:nvPr>
            <p:ph type="title"/>
          </p:nvPr>
        </p:nvSpPr>
        <p:spPr/>
        <p:txBody>
          <a:bodyPr>
            <a:noAutofit/>
          </a:bodyPr>
          <a:lstStyle/>
          <a:p>
            <a:r>
              <a:rPr lang="el-GR" sz="3200" dirty="0" smtClean="0"/>
              <a:t>Ποινικοποίηση της χρήσης των υπηρεσιών των θυμάτων</a:t>
            </a:r>
            <a:br>
              <a:rPr lang="el-GR" sz="3200" dirty="0" smtClean="0"/>
            </a:br>
            <a:r>
              <a:rPr lang="el-GR" sz="3200" dirty="0" smtClean="0"/>
              <a:t>(άρθρο 17)</a:t>
            </a:r>
            <a:endParaRPr lang="en-US" sz="3200" dirty="0"/>
          </a:p>
        </p:txBody>
      </p:sp>
      <p:pic>
        <p:nvPicPr>
          <p:cNvPr id="4" name="Picture 3" descr="imagesCA03Y7OQ.jpg"/>
          <p:cNvPicPr>
            <a:picLocks noChangeAspect="1"/>
          </p:cNvPicPr>
          <p:nvPr/>
        </p:nvPicPr>
        <p:blipFill>
          <a:blip r:embed="rId2"/>
          <a:stretch>
            <a:fillRect/>
          </a:stretch>
        </p:blipFill>
        <p:spPr>
          <a:xfrm>
            <a:off x="6084168" y="692696"/>
            <a:ext cx="2448272" cy="1224136"/>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l-GR" dirty="0" smtClean="0"/>
              <a:t>Προσωρινή ή μόνιμη απαγόρευση άσκησης των επαγγελματικών δραστηριοτήτων σε σχέση με τα οποία διαπράχθηκε το αδίκημα</a:t>
            </a:r>
          </a:p>
          <a:p>
            <a:r>
              <a:rPr lang="el-GR" dirty="0" smtClean="0"/>
              <a:t>Προσωρινό ή μόνιμο κλείσιμο των εγκαταστάσεων που χρησιμοποιήθηκαν…</a:t>
            </a:r>
          </a:p>
          <a:p>
            <a:r>
              <a:rPr lang="el-GR" dirty="0" smtClean="0"/>
              <a:t>Κατάσχεση ή δήμευση οποιουδήποτε αντικειμένου, οργάνου ή μέσου το οποίο χρησιμοποιήθηκε για τη διάπραξη το αδικήματος ή που προέρχεται από τη διάπραξη των αδικημάτων</a:t>
            </a:r>
            <a:endParaRPr lang="en-US" dirty="0"/>
          </a:p>
        </p:txBody>
      </p:sp>
      <p:sp>
        <p:nvSpPr>
          <p:cNvPr id="2" name="Title 1"/>
          <p:cNvSpPr>
            <a:spLocks noGrp="1"/>
          </p:cNvSpPr>
          <p:nvPr>
            <p:ph type="title"/>
          </p:nvPr>
        </p:nvSpPr>
        <p:spPr/>
        <p:txBody>
          <a:bodyPr/>
          <a:lstStyle/>
          <a:p>
            <a:r>
              <a:rPr lang="el-GR" dirty="0" smtClean="0"/>
              <a:t>Επιπρόσθετα μέτρα</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l-GR" dirty="0" smtClean="0"/>
              <a:t>Ευθύνη Νομικών Προσώπων</a:t>
            </a:r>
          </a:p>
          <a:p>
            <a:r>
              <a:rPr lang="el-GR" dirty="0" smtClean="0"/>
              <a:t>Κυρώσεις κατά Νομικών Προσώπων</a:t>
            </a:r>
          </a:p>
          <a:p>
            <a:r>
              <a:rPr lang="el-GR" dirty="0" smtClean="0"/>
              <a:t>Ευθύνη Μεταφορέων</a:t>
            </a:r>
            <a:endParaRPr lang="en-US" dirty="0"/>
          </a:p>
        </p:txBody>
      </p:sp>
      <p:sp>
        <p:nvSpPr>
          <p:cNvPr id="2" name="Title 1"/>
          <p:cNvSpPr>
            <a:spLocks noGrp="1"/>
          </p:cNvSpPr>
          <p:nvPr>
            <p:ph type="title"/>
          </p:nvPr>
        </p:nvSpPr>
        <p:spPr/>
        <p:txBody>
          <a:bodyPr/>
          <a:lstStyle/>
          <a:p>
            <a:endParaRPr lang="en-US"/>
          </a:p>
        </p:txBody>
      </p:sp>
      <p:pic>
        <p:nvPicPr>
          <p:cNvPr id="4" name="Picture 3" descr="imagesCA5BGJYH.jpg"/>
          <p:cNvPicPr>
            <a:picLocks noChangeAspect="1"/>
          </p:cNvPicPr>
          <p:nvPr/>
        </p:nvPicPr>
        <p:blipFill>
          <a:blip r:embed="rId2"/>
          <a:stretch>
            <a:fillRect/>
          </a:stretch>
        </p:blipFill>
        <p:spPr>
          <a:xfrm>
            <a:off x="2339752" y="3789040"/>
            <a:ext cx="3816424" cy="1296144"/>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l-GR" dirty="0" smtClean="0"/>
          </a:p>
          <a:p>
            <a:r>
              <a:rPr lang="el-GR" dirty="0" smtClean="0"/>
              <a:t>Τα θύματα δεν διώκονται ποινικά και δεν υπόκεινται σε κυρώσεις για τη συμμετοχή τους σε εγκληματικές δραστηριότητες εφόσον η συμμετοχή τους αυτή ήταν άμεση συνέπεια του γεγονότος ότι αποτέλεσαν θύματα των αδικημάτων που προβλέπονται στον Παρών Νόμο. </a:t>
            </a:r>
            <a:endParaRPr lang="en-US" dirty="0"/>
          </a:p>
        </p:txBody>
      </p:sp>
      <p:sp>
        <p:nvSpPr>
          <p:cNvPr id="2" name="Title 1"/>
          <p:cNvSpPr>
            <a:spLocks noGrp="1"/>
          </p:cNvSpPr>
          <p:nvPr>
            <p:ph type="title"/>
          </p:nvPr>
        </p:nvSpPr>
        <p:spPr/>
        <p:txBody>
          <a:bodyPr>
            <a:normAutofit fontScale="90000"/>
          </a:bodyPr>
          <a:lstStyle/>
          <a:p>
            <a:pPr algn="ctr"/>
            <a:r>
              <a:rPr lang="el-GR" dirty="0" smtClean="0"/>
              <a:t>Προστασία θυμάτων από ποινικοποίηση (άρθρο 29)</a:t>
            </a:r>
            <a:endParaRPr lang="en-US" dirty="0"/>
          </a:p>
        </p:txBody>
      </p:sp>
      <p:pic>
        <p:nvPicPr>
          <p:cNvPr id="4" name="Picture 3" descr="imagesCA5ZHEX2.jpg"/>
          <p:cNvPicPr>
            <a:picLocks noChangeAspect="1"/>
          </p:cNvPicPr>
          <p:nvPr/>
        </p:nvPicPr>
        <p:blipFill>
          <a:blip r:embed="rId2"/>
          <a:stretch>
            <a:fillRect/>
          </a:stretch>
        </p:blipFill>
        <p:spPr>
          <a:xfrm>
            <a:off x="3923928" y="5085184"/>
            <a:ext cx="2016224" cy="1512168"/>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el-GR" dirty="0" smtClean="0"/>
              <a:t>Υπήκοοι τρίτων χωρών – αδικήματα σχετικά  με το καθεστώς τους</a:t>
            </a:r>
          </a:p>
          <a:p>
            <a:pPr algn="just"/>
            <a:r>
              <a:rPr lang="el-GR" dirty="0" smtClean="0"/>
              <a:t>Δικαστήριο ενώπιον του οποίου εκδικάζεται υπόθεση εναντίον θύματος για τη διάπραξη οποιουδήποτε αδικήματος εφόσον διαπιστώσει σε οποιοδήποτε στάδιο της διαδικασίας ότι συντρέχουν οι προϋποθέσεις σε περίπτωση που η ποινική δίωξη εναντίον του δεν διακοπεί, ακόμα και αν κριθεί ένοχο το θύμα, δεν επιβάλλει οποιαδήποτε ποινή ή τιμωρία</a:t>
            </a:r>
            <a:endParaRPr lang="en-US" dirty="0"/>
          </a:p>
        </p:txBody>
      </p:sp>
      <p:sp>
        <p:nvSpPr>
          <p:cNvPr id="2" name="Title 1"/>
          <p:cNvSpPr>
            <a:spLocks noGrp="1"/>
          </p:cNvSpPr>
          <p:nvPr>
            <p:ph type="title"/>
          </p:nvPr>
        </p:nvSpPr>
        <p:spPr/>
        <p:txBody>
          <a:bodyPr/>
          <a:lstStyle/>
          <a:p>
            <a:endParaRPr lang="en-US" dirty="0"/>
          </a:p>
        </p:txBody>
      </p:sp>
      <p:pic>
        <p:nvPicPr>
          <p:cNvPr id="4" name="Picture 3" descr="imagesCACB6OIL.jpg"/>
          <p:cNvPicPr>
            <a:picLocks noChangeAspect="1"/>
          </p:cNvPicPr>
          <p:nvPr/>
        </p:nvPicPr>
        <p:blipFill>
          <a:blip r:embed="rId2"/>
          <a:stretch>
            <a:fillRect/>
          </a:stretch>
        </p:blipFill>
        <p:spPr>
          <a:xfrm>
            <a:off x="3275856" y="0"/>
            <a:ext cx="1944216" cy="1556792"/>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l-GR" b="1" dirty="0" smtClean="0"/>
              <a:t>Άρθρο 44 </a:t>
            </a:r>
            <a:r>
              <a:rPr lang="el-GR" dirty="0" smtClean="0"/>
              <a:t>– Στην περίπτωση που εμπλεκόμενη υπηρεσία ή μη κυβερνητικός οργανισμός κρίνει ή έχει βάσιμες υποψίες ότι οποιοδήποτε πρόσωπο ενδέχεται να είναι θύμα δυνάμει των διατάξεων του παρόντος Νόμου, το παραπέμπει ή/και ενημερώνει σχετικά της ΥΚΕ οι οποίες το ενημερώνουν αρχικά για τα δικαιώματα και τις δυνατότητες που έχει δυνάμει του παρόντος Νόμου</a:t>
            </a:r>
            <a:endParaRPr lang="en-US" dirty="0"/>
          </a:p>
        </p:txBody>
      </p:sp>
      <p:sp>
        <p:nvSpPr>
          <p:cNvPr id="2" name="Title 1"/>
          <p:cNvSpPr>
            <a:spLocks noGrp="1"/>
          </p:cNvSpPr>
          <p:nvPr>
            <p:ph type="title"/>
          </p:nvPr>
        </p:nvSpPr>
        <p:spPr/>
        <p:txBody>
          <a:bodyPr>
            <a:normAutofit fontScale="90000"/>
          </a:bodyPr>
          <a:lstStyle/>
          <a:p>
            <a:pPr algn="ctr"/>
            <a:r>
              <a:rPr lang="el-GR" dirty="0" smtClean="0"/>
              <a:t>ΕΘΝΙΚΟΣ ΜΗΧΑΝΙΣΜΟΣ ΑΝΑΦΟΡΑΣ</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l-GR" dirty="0" smtClean="0"/>
              <a:t>Παραπομπή στο ΓΚΕΠ</a:t>
            </a:r>
          </a:p>
          <a:p>
            <a:r>
              <a:rPr lang="el-GR" dirty="0" smtClean="0"/>
              <a:t>Αναγνώριση από ΓΚΕΠ – ΥΚΕ για δικαιώματα</a:t>
            </a:r>
          </a:p>
          <a:p>
            <a:r>
              <a:rPr lang="el-GR" dirty="0" smtClean="0"/>
              <a:t>Αστυνομία –αξιολόγηση κινδύνου –καταφύγιο (πιθανό θύμα)</a:t>
            </a:r>
          </a:p>
          <a:p>
            <a:pPr>
              <a:buNone/>
            </a:pPr>
            <a:endParaRPr lang="el-GR" dirty="0" smtClean="0"/>
          </a:p>
          <a:p>
            <a:pPr>
              <a:buNone/>
            </a:pPr>
            <a:endParaRPr lang="el-GR" dirty="0" smtClean="0"/>
          </a:p>
          <a:p>
            <a:endParaRPr lang="en-US" dirty="0"/>
          </a:p>
        </p:txBody>
      </p:sp>
      <p:sp>
        <p:nvSpPr>
          <p:cNvPr id="2" name="Title 1"/>
          <p:cNvSpPr>
            <a:spLocks noGrp="1"/>
          </p:cNvSpPr>
          <p:nvPr>
            <p:ph type="title"/>
          </p:nvPr>
        </p:nvSpPr>
        <p:spPr/>
        <p:txBody>
          <a:bodyPr/>
          <a:lstStyle/>
          <a:p>
            <a:endParaRPr lang="en-US" dirty="0"/>
          </a:p>
        </p:txBody>
      </p:sp>
      <p:pic>
        <p:nvPicPr>
          <p:cNvPr id="5" name="Picture 4" descr="imagesCAY0E69K.jpg"/>
          <p:cNvPicPr>
            <a:picLocks noChangeAspect="1"/>
          </p:cNvPicPr>
          <p:nvPr/>
        </p:nvPicPr>
        <p:blipFill>
          <a:blip r:embed="rId2"/>
          <a:stretch>
            <a:fillRect/>
          </a:stretch>
        </p:blipFill>
        <p:spPr>
          <a:xfrm>
            <a:off x="3203848" y="4221088"/>
            <a:ext cx="3024336" cy="158417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A</a:t>
            </a:r>
            <a:r>
              <a:rPr lang="el-GR" dirty="0" err="1" smtClean="0"/>
              <a:t>πόφαση</a:t>
            </a:r>
            <a:r>
              <a:rPr lang="el-GR" dirty="0" smtClean="0"/>
              <a:t> Πλαίσιο του Συμβουλίου 15/3/2001,σχετικά με το καθεστώς των θυμάτων σε ποινικές διαδικασίες (2001/220/ΔΕΥ)</a:t>
            </a:r>
          </a:p>
          <a:p>
            <a:r>
              <a:rPr lang="el-GR" dirty="0" smtClean="0"/>
              <a:t>Οδηγία 2004/81/ΕΚ – παραμονή θυμάτων</a:t>
            </a:r>
          </a:p>
          <a:p>
            <a:r>
              <a:rPr lang="el-GR" dirty="0" smtClean="0"/>
              <a:t>Οδηγία 2011/36/ΕΕ –εμπορία ανθρώπων</a:t>
            </a:r>
          </a:p>
          <a:p>
            <a:r>
              <a:rPr lang="el-GR" dirty="0" smtClean="0"/>
              <a:t>Σύμβαση ΗΕ κατά του Διεθνικού Οργανωμένου Εγκλήματος (Πρωτόκολλα)</a:t>
            </a:r>
          </a:p>
          <a:p>
            <a:r>
              <a:rPr lang="el-GR" dirty="0" smtClean="0"/>
              <a:t>Σύμβαση του Συμβουλίου της Ευρώπης</a:t>
            </a:r>
          </a:p>
          <a:p>
            <a:endParaRPr lang="en-US" dirty="0"/>
          </a:p>
        </p:txBody>
      </p:sp>
      <p:sp>
        <p:nvSpPr>
          <p:cNvPr id="2" name="Title 1"/>
          <p:cNvSpPr>
            <a:spLocks noGrp="1"/>
          </p:cNvSpPr>
          <p:nvPr>
            <p:ph type="title"/>
          </p:nvPr>
        </p:nvSpPr>
        <p:spPr>
          <a:xfrm>
            <a:off x="467544" y="620688"/>
            <a:ext cx="8229600" cy="504056"/>
          </a:xfrm>
        </p:spPr>
        <p:txBody>
          <a:bodyPr>
            <a:normAutofit fontScale="90000"/>
          </a:bodyPr>
          <a:lstStyle/>
          <a:p>
            <a:r>
              <a:rPr lang="el-GR" dirty="0" smtClean="0"/>
              <a:t>Εναρμονισμένος με</a:t>
            </a:r>
            <a:r>
              <a:rPr lang="en-US" dirty="0" smtClean="0"/>
              <a:t>:</a:t>
            </a:r>
            <a:br>
              <a:rPr lang="en-US" dirty="0" smtClean="0"/>
            </a:br>
            <a:endParaRPr lang="en-US" dirty="0"/>
          </a:p>
        </p:txBody>
      </p:sp>
      <p:pic>
        <p:nvPicPr>
          <p:cNvPr id="4" name="Picture 3" descr="imagesCADU0JZI.jpg"/>
          <p:cNvPicPr>
            <a:picLocks noChangeAspect="1"/>
          </p:cNvPicPr>
          <p:nvPr/>
        </p:nvPicPr>
        <p:blipFill>
          <a:blip r:embed="rId2"/>
          <a:stretch>
            <a:fillRect/>
          </a:stretch>
        </p:blipFill>
        <p:spPr>
          <a:xfrm>
            <a:off x="7164288" y="188640"/>
            <a:ext cx="1728192" cy="1728192"/>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l-GR" sz="4000" i="1" dirty="0" smtClean="0">
                <a:solidFill>
                  <a:srgbClr val="FF0000"/>
                </a:solidFill>
              </a:rPr>
              <a:t>ΜΕΤΡΑ ΑΠΕΛΑΣΗΣ ΔΕΝ ΛΑΜΒΑΝΟΝΤΑΙ ΕΝΑΝΤΙΟΝ  ΘΥΜΑΤΩΝ</a:t>
            </a:r>
          </a:p>
          <a:p>
            <a:endParaRPr lang="en-US" dirty="0"/>
          </a:p>
        </p:txBody>
      </p:sp>
      <p:sp>
        <p:nvSpPr>
          <p:cNvPr id="2" name="Title 1"/>
          <p:cNvSpPr>
            <a:spLocks noGrp="1"/>
          </p:cNvSpPr>
          <p:nvPr>
            <p:ph type="title"/>
          </p:nvPr>
        </p:nvSpPr>
        <p:spPr/>
        <p:txBody>
          <a:bodyPr/>
          <a:lstStyle/>
          <a:p>
            <a:endParaRPr lang="en-US"/>
          </a:p>
        </p:txBody>
      </p:sp>
      <p:pic>
        <p:nvPicPr>
          <p:cNvPr id="4" name="Picture 3" descr="imagesCAMXE2ZT.jpg"/>
          <p:cNvPicPr>
            <a:picLocks noChangeAspect="1"/>
          </p:cNvPicPr>
          <p:nvPr/>
        </p:nvPicPr>
        <p:blipFill>
          <a:blip r:embed="rId2"/>
          <a:stretch>
            <a:fillRect/>
          </a:stretch>
        </p:blipFill>
        <p:spPr>
          <a:xfrm>
            <a:off x="4283968" y="3861048"/>
            <a:ext cx="1614289" cy="2088232"/>
          </a:xfrm>
          <a:prstGeom prst="rect">
            <a:avLst/>
          </a:prstGeom>
        </p:spPr>
      </p:pic>
      <p:pic>
        <p:nvPicPr>
          <p:cNvPr id="5" name="Picture 4" descr="imagesCAMXE2ZT.jpg"/>
          <p:cNvPicPr>
            <a:picLocks noChangeAspect="1"/>
          </p:cNvPicPr>
          <p:nvPr/>
        </p:nvPicPr>
        <p:blipFill>
          <a:blip r:embed="rId2"/>
          <a:stretch>
            <a:fillRect/>
          </a:stretch>
        </p:blipFill>
        <p:spPr>
          <a:xfrm>
            <a:off x="2699792" y="3501008"/>
            <a:ext cx="1656184" cy="1935088"/>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lstStyle/>
          <a:p>
            <a:r>
              <a:rPr lang="el-GR" dirty="0" smtClean="0"/>
              <a:t>ΥΠΟΨΗ…</a:t>
            </a:r>
            <a:endParaRPr lang="en-US" dirty="0"/>
          </a:p>
        </p:txBody>
      </p:sp>
      <p:sp>
        <p:nvSpPr>
          <p:cNvPr id="3" name="Content Placeholder 2"/>
          <p:cNvSpPr>
            <a:spLocks noGrp="1"/>
          </p:cNvSpPr>
          <p:nvPr>
            <p:ph idx="1"/>
          </p:nvPr>
        </p:nvSpPr>
        <p:spPr/>
        <p:txBody>
          <a:bodyPr/>
          <a:lstStyle/>
          <a:p>
            <a:r>
              <a:rPr lang="el-GR" dirty="0" smtClean="0"/>
              <a:t>Δεν κρίνουμε τα θύματα με βάση τα δικά μας στερεότυπα</a:t>
            </a:r>
          </a:p>
          <a:p>
            <a:r>
              <a:rPr lang="el-GR" dirty="0" smtClean="0"/>
              <a:t>Ευαισθησία</a:t>
            </a:r>
          </a:p>
          <a:p>
            <a:r>
              <a:rPr lang="el-GR" dirty="0" smtClean="0"/>
              <a:t>Κουλτούρα θυμάτων</a:t>
            </a:r>
          </a:p>
          <a:p>
            <a:r>
              <a:rPr lang="el-GR" dirty="0" smtClean="0"/>
              <a:t>Δεν λένε την ιστορία αν δεν ρωτηθούν</a:t>
            </a:r>
          </a:p>
          <a:p>
            <a:r>
              <a:rPr lang="el-GR" dirty="0" smtClean="0"/>
              <a:t>Χρόνος</a:t>
            </a:r>
          </a:p>
          <a:p>
            <a:endParaRPr lang="en-US" dirty="0"/>
          </a:p>
        </p:txBody>
      </p:sp>
      <p:pic>
        <p:nvPicPr>
          <p:cNvPr id="4" name="Picture 3" descr="imagesCAAXC0I7.jpg"/>
          <p:cNvPicPr>
            <a:picLocks noChangeAspect="1"/>
          </p:cNvPicPr>
          <p:nvPr/>
        </p:nvPicPr>
        <p:blipFill>
          <a:blip r:embed="rId2"/>
          <a:stretch>
            <a:fillRect/>
          </a:stretch>
        </p:blipFill>
        <p:spPr>
          <a:xfrm>
            <a:off x="3347864" y="4581128"/>
            <a:ext cx="2189212" cy="1728192"/>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a:bodyPr>
          <a:lstStyle/>
          <a:p>
            <a:r>
              <a:rPr lang="el-GR" sz="2800" dirty="0" smtClean="0"/>
              <a:t>ΧΩΡΕΣ ΚΑΤΑΓΩΓΗΣ ΘΥΜΑΤΩΝ ΣΕΞΟΥΑΛΙΚΗΣ ΕΚΜΕΤΑΛΛΕΥΣΗΣ 2014, 2015 (85)</a:t>
            </a:r>
            <a:endParaRPr lang="en-US" sz="2800" dirty="0" smtClean="0"/>
          </a:p>
        </p:txBody>
      </p:sp>
      <p:sp>
        <p:nvSpPr>
          <p:cNvPr id="18435" name="Content Placeholder 2"/>
          <p:cNvSpPr>
            <a:spLocks noGrp="1"/>
          </p:cNvSpPr>
          <p:nvPr>
            <p:ph sz="half" idx="1"/>
          </p:nvPr>
        </p:nvSpPr>
        <p:spPr/>
        <p:txBody>
          <a:bodyPr>
            <a:normAutofit fontScale="92500" lnSpcReduction="20000"/>
          </a:bodyPr>
          <a:lstStyle/>
          <a:p>
            <a:r>
              <a:rPr lang="el-GR" dirty="0" smtClean="0"/>
              <a:t>Ινδία  (29)</a:t>
            </a:r>
          </a:p>
          <a:p>
            <a:r>
              <a:rPr lang="el-GR" dirty="0" smtClean="0"/>
              <a:t>Ρουμανία  (9)</a:t>
            </a:r>
          </a:p>
          <a:p>
            <a:r>
              <a:rPr lang="el-GR" dirty="0" smtClean="0"/>
              <a:t>Βουλγαρία (9)</a:t>
            </a:r>
          </a:p>
          <a:p>
            <a:r>
              <a:rPr lang="el-GR" dirty="0" smtClean="0"/>
              <a:t>Μολδαβία (7)</a:t>
            </a:r>
          </a:p>
          <a:p>
            <a:r>
              <a:rPr lang="el-GR" dirty="0" smtClean="0"/>
              <a:t>Λευκορωσία  (4)</a:t>
            </a:r>
          </a:p>
          <a:p>
            <a:r>
              <a:rPr lang="el-GR" dirty="0" smtClean="0"/>
              <a:t>Μαρόκο (2)</a:t>
            </a:r>
          </a:p>
          <a:p>
            <a:r>
              <a:rPr lang="el-GR" dirty="0" smtClean="0"/>
              <a:t>Λετονία (1)</a:t>
            </a:r>
          </a:p>
          <a:p>
            <a:r>
              <a:rPr lang="el-GR" dirty="0" smtClean="0"/>
              <a:t>Κύπρος (1)</a:t>
            </a:r>
          </a:p>
          <a:p>
            <a:r>
              <a:rPr lang="el-GR" dirty="0" smtClean="0"/>
              <a:t>Κένυα (1)</a:t>
            </a:r>
          </a:p>
          <a:p>
            <a:r>
              <a:rPr lang="el-GR" dirty="0" smtClean="0"/>
              <a:t>Ουκρανία(2)</a:t>
            </a:r>
          </a:p>
          <a:p>
            <a:r>
              <a:rPr lang="el-GR" dirty="0" smtClean="0"/>
              <a:t>Σρι Λάνκα(1)</a:t>
            </a:r>
            <a:endParaRPr lang="en-US" dirty="0" smtClean="0"/>
          </a:p>
        </p:txBody>
      </p:sp>
      <p:sp>
        <p:nvSpPr>
          <p:cNvPr id="18436" name="Content Placeholder 3"/>
          <p:cNvSpPr>
            <a:spLocks noGrp="1"/>
          </p:cNvSpPr>
          <p:nvPr>
            <p:ph sz="half" idx="2"/>
          </p:nvPr>
        </p:nvSpPr>
        <p:spPr/>
        <p:txBody>
          <a:bodyPr>
            <a:normAutofit fontScale="92500" lnSpcReduction="20000"/>
          </a:bodyPr>
          <a:lstStyle/>
          <a:p>
            <a:r>
              <a:rPr lang="el-GR" dirty="0" smtClean="0"/>
              <a:t>Μπαγκλαντές (9)</a:t>
            </a:r>
          </a:p>
          <a:p>
            <a:r>
              <a:rPr lang="el-GR" dirty="0" err="1" smtClean="0"/>
              <a:t>Βρεττανία</a:t>
            </a:r>
            <a:r>
              <a:rPr lang="el-GR" dirty="0" smtClean="0"/>
              <a:t> (1)</a:t>
            </a:r>
          </a:p>
          <a:p>
            <a:r>
              <a:rPr lang="el-GR" dirty="0" smtClean="0"/>
              <a:t>Ακτή </a:t>
            </a:r>
            <a:r>
              <a:rPr lang="el-GR" dirty="0" err="1" smtClean="0"/>
              <a:t>Ελεφαντοστούν</a:t>
            </a:r>
            <a:r>
              <a:rPr lang="el-GR" dirty="0" smtClean="0"/>
              <a:t>(1)</a:t>
            </a:r>
          </a:p>
          <a:p>
            <a:r>
              <a:rPr lang="el-GR" dirty="0" smtClean="0"/>
              <a:t>Σλοβακία (2)</a:t>
            </a:r>
          </a:p>
          <a:p>
            <a:r>
              <a:rPr lang="el-GR" dirty="0" smtClean="0"/>
              <a:t>Φιλιππίνες (2)</a:t>
            </a:r>
          </a:p>
          <a:p>
            <a:r>
              <a:rPr lang="el-GR" dirty="0" smtClean="0"/>
              <a:t>Ελλάδα (1)</a:t>
            </a:r>
          </a:p>
          <a:p>
            <a:r>
              <a:rPr lang="el-GR" dirty="0" smtClean="0"/>
              <a:t>Καμερούν (2)</a:t>
            </a:r>
          </a:p>
          <a:p>
            <a:r>
              <a:rPr lang="el-GR" dirty="0" smtClean="0"/>
              <a:t>Βιετνάμ (1)</a:t>
            </a:r>
          </a:p>
          <a:p>
            <a:r>
              <a:rPr lang="el-GR" dirty="0" smtClean="0"/>
              <a:t>Τσεχία (1)</a:t>
            </a:r>
          </a:p>
          <a:p>
            <a:endParaRPr lang="en-US" dirty="0" smtClean="0"/>
          </a:p>
        </p:txBody>
      </p:sp>
      <p:pic>
        <p:nvPicPr>
          <p:cNvPr id="18437" name="Picture 4" descr="fff.bmp"/>
          <p:cNvPicPr>
            <a:picLocks noChangeAspect="1"/>
          </p:cNvPicPr>
          <p:nvPr/>
        </p:nvPicPr>
        <p:blipFill>
          <a:blip r:embed="rId3"/>
          <a:srcRect/>
          <a:stretch>
            <a:fillRect/>
          </a:stretch>
        </p:blipFill>
        <p:spPr bwMode="auto">
          <a:xfrm>
            <a:off x="3275855" y="5301208"/>
            <a:ext cx="2880321" cy="1556792"/>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l-GR" dirty="0" smtClean="0"/>
              <a:t>2014 – 27 Υποθέσεις, 11 καταδίκες</a:t>
            </a:r>
          </a:p>
          <a:p>
            <a:r>
              <a:rPr lang="el-GR" dirty="0" smtClean="0"/>
              <a:t>2015 -  19 Υποθέσεις, 7 καταδίκες </a:t>
            </a:r>
            <a:endParaRPr lang="en-US" dirty="0"/>
          </a:p>
        </p:txBody>
      </p:sp>
      <p:sp>
        <p:nvSpPr>
          <p:cNvPr id="3" name="Title 2"/>
          <p:cNvSpPr>
            <a:spLocks noGrp="1"/>
          </p:cNvSpPr>
          <p:nvPr>
            <p:ph type="title"/>
          </p:nvPr>
        </p:nvSpPr>
        <p:spPr/>
        <p:txBody>
          <a:bodyPr>
            <a:normAutofit fontScale="90000"/>
          </a:bodyPr>
          <a:lstStyle/>
          <a:p>
            <a:pPr algn="ctr"/>
            <a:r>
              <a:rPr lang="el-GR" dirty="0" smtClean="0"/>
              <a:t>ΥΠΟΘΕΣΕΙΣ/ΚΑΤΑΔΙΚΕΣ</a:t>
            </a:r>
            <a:br>
              <a:rPr lang="el-GR" dirty="0" smtClean="0"/>
            </a:br>
            <a:r>
              <a:rPr lang="el-GR" dirty="0" smtClean="0"/>
              <a:t>2014/2015</a:t>
            </a:r>
            <a:endParaRPr lang="en-US" dirty="0"/>
          </a:p>
        </p:txBody>
      </p:sp>
      <p:pic>
        <p:nvPicPr>
          <p:cNvPr id="5" name="Picture 4" descr="images 59.jpg"/>
          <p:cNvPicPr>
            <a:picLocks noChangeAspect="1"/>
          </p:cNvPicPr>
          <p:nvPr/>
        </p:nvPicPr>
        <p:blipFill>
          <a:blip r:embed="rId2"/>
          <a:stretch>
            <a:fillRect/>
          </a:stretch>
        </p:blipFill>
        <p:spPr>
          <a:xfrm>
            <a:off x="3419872" y="3429000"/>
            <a:ext cx="2088232" cy="1944216"/>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l-GR" smtClean="0"/>
              <a:t>Επικοινωνία με ΓΚΕΠ</a:t>
            </a:r>
            <a:endParaRPr lang="en-US" smtClean="0"/>
          </a:p>
        </p:txBody>
      </p:sp>
      <p:sp>
        <p:nvSpPr>
          <p:cNvPr id="3" name="Content Placeholder 2"/>
          <p:cNvSpPr>
            <a:spLocks noGrp="1"/>
          </p:cNvSpPr>
          <p:nvPr>
            <p:ph idx="1"/>
          </p:nvPr>
        </p:nvSpPr>
        <p:spPr/>
        <p:txBody>
          <a:bodyPr>
            <a:normAutofit lnSpcReduction="10000"/>
          </a:bodyPr>
          <a:lstStyle/>
          <a:p>
            <a:pPr>
              <a:defRPr/>
            </a:pPr>
            <a:r>
              <a:rPr lang="el-GR" dirty="0" smtClean="0"/>
              <a:t>ΤΗΛ</a:t>
            </a:r>
            <a:r>
              <a:rPr lang="en-US" dirty="0" smtClean="0"/>
              <a:t>:   22808063</a:t>
            </a:r>
          </a:p>
          <a:p>
            <a:pPr>
              <a:buFont typeface="Arial" pitchFamily="34" charset="0"/>
              <a:buNone/>
              <a:defRPr/>
            </a:pPr>
            <a:r>
              <a:rPr lang="en-US" dirty="0" smtClean="0"/>
              <a:t>               22808369</a:t>
            </a:r>
          </a:p>
          <a:p>
            <a:pPr>
              <a:buFont typeface="Arial" pitchFamily="34" charset="0"/>
              <a:buNone/>
              <a:defRPr/>
            </a:pPr>
            <a:r>
              <a:rPr lang="en-US" dirty="0" smtClean="0"/>
              <a:t>               22808552</a:t>
            </a:r>
          </a:p>
          <a:p>
            <a:pPr>
              <a:buFont typeface="Arial" pitchFamily="34" charset="0"/>
              <a:buNone/>
              <a:defRPr/>
            </a:pPr>
            <a:r>
              <a:rPr lang="en-US" dirty="0" smtClean="0"/>
              <a:t>		     22607282</a:t>
            </a:r>
          </a:p>
          <a:p>
            <a:pPr>
              <a:buFont typeface="Arial" pitchFamily="34" charset="0"/>
              <a:buNone/>
              <a:defRPr/>
            </a:pPr>
            <a:r>
              <a:rPr lang="en-US" dirty="0" smtClean="0"/>
              <a:t>FAX         22808652</a:t>
            </a:r>
          </a:p>
          <a:p>
            <a:pPr>
              <a:buFont typeface="Arial" pitchFamily="34" charset="0"/>
              <a:buNone/>
              <a:defRPr/>
            </a:pPr>
            <a:r>
              <a:rPr lang="en-US" dirty="0" smtClean="0"/>
              <a:t>Email       deptc.oocthb@police.gov.cy</a:t>
            </a:r>
          </a:p>
          <a:p>
            <a:pPr>
              <a:buFont typeface="Arial" pitchFamily="34" charset="0"/>
              <a:buNone/>
              <a:defRPr/>
            </a:pPr>
            <a:r>
              <a:rPr lang="en-US" dirty="0" smtClean="0"/>
              <a:t>			</a:t>
            </a:r>
          </a:p>
          <a:p>
            <a:pPr>
              <a:buFont typeface="Arial" pitchFamily="34" charset="0"/>
              <a:buNone/>
              <a:defRPr/>
            </a:pPr>
            <a:r>
              <a:rPr lang="en-US" dirty="0" smtClean="0"/>
              <a:t>      </a:t>
            </a:r>
            <a:endParaRPr lang="en-US" dirty="0"/>
          </a:p>
        </p:txBody>
      </p:sp>
      <p:pic>
        <p:nvPicPr>
          <p:cNvPr id="4" name="Picture 3" descr="imagesCATCVLLL.jpg"/>
          <p:cNvPicPr>
            <a:picLocks noChangeAspect="1"/>
          </p:cNvPicPr>
          <p:nvPr/>
        </p:nvPicPr>
        <p:blipFill>
          <a:blip r:embed="rId2" cstate="print"/>
          <a:stretch>
            <a:fillRect/>
          </a:stretch>
        </p:blipFill>
        <p:spPr>
          <a:xfrm>
            <a:off x="4572000" y="1340768"/>
            <a:ext cx="3600400" cy="2952328"/>
          </a:xfrm>
          <a:prstGeom prst="rect">
            <a:avLst/>
          </a:prstGeo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Ευχαριστώ </a:t>
            </a:r>
            <a:br>
              <a:rPr lang="el-GR" dirty="0" smtClean="0"/>
            </a:br>
            <a:r>
              <a:rPr lang="el-GR" dirty="0" smtClean="0"/>
              <a:t>για την προσοχή σας</a:t>
            </a:r>
            <a:endParaRPr lang="en-US" dirty="0"/>
          </a:p>
        </p:txBody>
      </p:sp>
      <p:pic>
        <p:nvPicPr>
          <p:cNvPr id="4" name="Content Placeholder 3" descr="imagesCA4L4Q1S.jpg"/>
          <p:cNvPicPr>
            <a:picLocks noGrp="1" noChangeAspect="1"/>
          </p:cNvPicPr>
          <p:nvPr>
            <p:ph idx="1"/>
          </p:nvPr>
        </p:nvPicPr>
        <p:blipFill>
          <a:blip r:embed="rId2"/>
          <a:stretch>
            <a:fillRect/>
          </a:stretch>
        </p:blipFill>
        <p:spPr>
          <a:xfrm>
            <a:off x="2843808" y="2492896"/>
            <a:ext cx="3834430" cy="3888432"/>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θθθθ.bmp"/>
          <p:cNvPicPr>
            <a:picLocks noChangeAspect="1"/>
          </p:cNvPicPr>
          <p:nvPr/>
        </p:nvPicPr>
        <p:blipFill>
          <a:blip r:embed="rId3" cstate="print">
            <a:duotone>
              <a:schemeClr val="bg2">
                <a:shade val="45000"/>
                <a:satMod val="135000"/>
              </a:schemeClr>
              <a:prstClr val="white"/>
            </a:duotone>
          </a:blip>
          <a:stretch>
            <a:fillRect/>
          </a:stretch>
        </p:blipFill>
        <p:spPr>
          <a:xfrm>
            <a:off x="0" y="0"/>
            <a:ext cx="8964488" cy="6525344"/>
          </a:xfrm>
          <a:prstGeom prst="rect">
            <a:avLst/>
          </a:prstGeom>
        </p:spPr>
      </p:pic>
      <p:sp>
        <p:nvSpPr>
          <p:cNvPr id="2" name="Title 1"/>
          <p:cNvSpPr>
            <a:spLocks noGrp="1"/>
          </p:cNvSpPr>
          <p:nvPr>
            <p:ph type="title"/>
          </p:nvPr>
        </p:nvSpPr>
        <p:spPr/>
        <p:txBody>
          <a:bodyPr>
            <a:noAutofit/>
          </a:bodyPr>
          <a:lstStyle/>
          <a:p>
            <a:r>
              <a:rPr lang="el-GR" sz="3600" dirty="0" smtClean="0"/>
              <a:t/>
            </a:r>
            <a:br>
              <a:rPr lang="el-GR" sz="3600" dirty="0" smtClean="0"/>
            </a:br>
            <a:r>
              <a:rPr lang="el-GR" sz="3600" b="1" dirty="0" smtClean="0"/>
              <a:t>ΑΝΘΡΩΠΙΝΑ ΔΙΚΑΙΩΜΑΤΑ ΩΣ ΤΟ ΕΠΙΚΕΝΤΡΟ ΓΙΑ ΤΗ ΔΡΑΣΗ ΚΑΤΑ ΤΗΣ ΕΜΠΟΡΙΑΣ ΠΡΟΣΩΠΩΝ</a:t>
            </a:r>
            <a:endParaRPr lang="en-US" sz="3600" b="1" dirty="0"/>
          </a:p>
        </p:txBody>
      </p:sp>
      <p:sp>
        <p:nvSpPr>
          <p:cNvPr id="3" name="Content Placeholder 2"/>
          <p:cNvSpPr>
            <a:spLocks noGrp="1"/>
          </p:cNvSpPr>
          <p:nvPr>
            <p:ph idx="1"/>
          </p:nvPr>
        </p:nvSpPr>
        <p:spPr/>
        <p:txBody>
          <a:bodyPr/>
          <a:lstStyle/>
          <a:p>
            <a:endParaRPr lang="el-GR" dirty="0" smtClean="0"/>
          </a:p>
          <a:p>
            <a:r>
              <a:rPr lang="el-GR" b="1" dirty="0" smtClean="0"/>
              <a:t>Τα ανθρώπινα δικαιώματα των προσώπων που έχουν διακινηθεί πρέπει να είναι στο κέντρο όλων των προσπαθειών για την πρόληψη και καταπολέμηση της εμπορίας για την προστασία, βοήθεια και επανένταξη των θυμάτων στην κοινωνία</a:t>
            </a:r>
            <a:endParaRPr lang="en-US"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l-GR" sz="2800" dirty="0" smtClean="0"/>
              <a:t>Όποιος στρατολογεί, προσλαμβάνει, μεταφέρει, διακινεί, μεταβιβάζει, </a:t>
            </a:r>
            <a:r>
              <a:rPr lang="el-GR" sz="2800" dirty="0" err="1" smtClean="0"/>
              <a:t>υποθάλπτει</a:t>
            </a:r>
            <a:r>
              <a:rPr lang="el-GR" sz="2800" dirty="0" smtClean="0"/>
              <a:t> ή παραλαμβάνει ενήλικο πρόσωπο, στεγάζει ή υποδέχεται, ανταλλάσει ή μεταβιβάζει τον έλεγχο ή και την εξουσία επί του προσώπου αυτού, </a:t>
            </a:r>
            <a:r>
              <a:rPr lang="el-GR" sz="2800" i="1" dirty="0" smtClean="0">
                <a:solidFill>
                  <a:srgbClr val="FF0000"/>
                </a:solidFill>
              </a:rPr>
              <a:t>με σκοπό την εκμετάλλευση του μέσω -</a:t>
            </a:r>
          </a:p>
        </p:txBody>
      </p:sp>
      <p:sp>
        <p:nvSpPr>
          <p:cNvPr id="2" name="Title 1"/>
          <p:cNvSpPr>
            <a:spLocks noGrp="1"/>
          </p:cNvSpPr>
          <p:nvPr>
            <p:ph type="title"/>
          </p:nvPr>
        </p:nvSpPr>
        <p:spPr/>
        <p:txBody>
          <a:bodyPr>
            <a:normAutofit fontScale="90000"/>
          </a:bodyPr>
          <a:lstStyle/>
          <a:p>
            <a:r>
              <a:rPr lang="el-GR" dirty="0" smtClean="0"/>
              <a:t>Εμπορία ενηλίκων προσώπων</a:t>
            </a:r>
            <a:br>
              <a:rPr lang="el-GR" dirty="0" smtClean="0"/>
            </a:br>
            <a:r>
              <a:rPr lang="el-GR" dirty="0" smtClean="0"/>
              <a:t>άρθρο 6</a:t>
            </a:r>
            <a:endParaRPr lang="en-US" dirty="0"/>
          </a:p>
        </p:txBody>
      </p:sp>
      <p:pic>
        <p:nvPicPr>
          <p:cNvPr id="4" name="Picture 3" descr="imagesCAM7DRTO.jpg"/>
          <p:cNvPicPr>
            <a:picLocks noChangeAspect="1"/>
          </p:cNvPicPr>
          <p:nvPr/>
        </p:nvPicPr>
        <p:blipFill>
          <a:blip r:embed="rId2"/>
          <a:stretch>
            <a:fillRect/>
          </a:stretch>
        </p:blipFill>
        <p:spPr>
          <a:xfrm>
            <a:off x="2987824" y="4653136"/>
            <a:ext cx="2448272" cy="187220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64704"/>
            <a:ext cx="8229600" cy="5361459"/>
          </a:xfrm>
        </p:spPr>
        <p:txBody>
          <a:bodyPr>
            <a:normAutofit/>
          </a:bodyPr>
          <a:lstStyle/>
          <a:p>
            <a:r>
              <a:rPr lang="el-GR" sz="2400" dirty="0" smtClean="0"/>
              <a:t>Απειλών, ή/και</a:t>
            </a:r>
          </a:p>
          <a:p>
            <a:r>
              <a:rPr lang="el-GR" sz="2400" dirty="0" smtClean="0"/>
              <a:t>Χρήσης βίας ή άλλων μορφών εξαναγκασμού, ή /και</a:t>
            </a:r>
          </a:p>
          <a:p>
            <a:r>
              <a:rPr lang="el-GR" sz="2400" dirty="0" smtClean="0"/>
              <a:t>Απαγωγής ή/και</a:t>
            </a:r>
          </a:p>
          <a:p>
            <a:r>
              <a:rPr lang="el-GR" sz="2400" dirty="0" smtClean="0"/>
              <a:t>Δόλου ή απάτης, ή παραπλάνησης, ή/και</a:t>
            </a:r>
          </a:p>
          <a:p>
            <a:r>
              <a:rPr lang="el-GR" sz="2400" dirty="0" smtClean="0"/>
              <a:t>Κατάχρηση εξουσίας ή μιας ευπαθούς θέσης, τέτοιας φύσεως ώστε το εν λόγω πρόσωπο να μην έχει άλλη αποδεκτή δυνατότητα παρά να υποταχθεί στην κατάχρηση, ή και</a:t>
            </a:r>
          </a:p>
          <a:p>
            <a:r>
              <a:rPr lang="el-GR" sz="2400" dirty="0" smtClean="0"/>
              <a:t>Παροχής ή λήψης πληρωμών ή ωφελημάτων για εξασφάλιση της συγκατάθεσης  του προσώπου που ασκεί έλεγχο επί άλλου προσώπου, ή /και</a:t>
            </a:r>
          </a:p>
          <a:p>
            <a:endParaRPr lang="en-US" dirty="0"/>
          </a:p>
        </p:txBody>
      </p:sp>
      <p:sp>
        <p:nvSpPr>
          <p:cNvPr id="2" name="Title 1"/>
          <p:cNvSpPr>
            <a:spLocks noGrp="1"/>
          </p:cNvSpPr>
          <p:nvPr>
            <p:ph type="title"/>
          </p:nvPr>
        </p:nvSpPr>
        <p:spPr>
          <a:xfrm>
            <a:off x="457200" y="274638"/>
            <a:ext cx="8229600" cy="418058"/>
          </a:xfrm>
        </p:spPr>
        <p:txBody>
          <a:bodyPr>
            <a:normAutofit fontScale="90000"/>
          </a:bodyPr>
          <a:lstStyle/>
          <a:p>
            <a:endParaRPr lang="en-US" dirty="0"/>
          </a:p>
        </p:txBody>
      </p:sp>
      <p:pic>
        <p:nvPicPr>
          <p:cNvPr id="5" name="Picture 4" descr="images62.jpg"/>
          <p:cNvPicPr>
            <a:picLocks noChangeAspect="1"/>
          </p:cNvPicPr>
          <p:nvPr/>
        </p:nvPicPr>
        <p:blipFill>
          <a:blip r:embed="rId2"/>
          <a:stretch>
            <a:fillRect/>
          </a:stretch>
        </p:blipFill>
        <p:spPr>
          <a:xfrm>
            <a:off x="6588224" y="5445224"/>
            <a:ext cx="2088232" cy="1412776"/>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l-GR" dirty="0" smtClean="0"/>
              <a:t>Χορήγησης οποιουδήποτε φάρμακου ή άλλης ουσίας με σκοπό να το ναρκώσει ή να εξουδετερώσει τη δύναμη του ή την αντίσταση του, ή/και</a:t>
            </a:r>
          </a:p>
          <a:p>
            <a:r>
              <a:rPr lang="el-GR" dirty="0" smtClean="0"/>
              <a:t>Εικονικού χρέους </a:t>
            </a:r>
          </a:p>
          <a:p>
            <a:pPr>
              <a:buNone/>
            </a:pPr>
            <a:endParaRPr lang="el-GR" dirty="0" smtClean="0"/>
          </a:p>
          <a:p>
            <a:pPr>
              <a:buNone/>
            </a:pPr>
            <a:r>
              <a:rPr lang="el-GR" dirty="0" smtClean="0"/>
              <a:t>	Είναι ένοχος κακουργήματος και, σε περίπτωση καταδίκης του, υπόκειται σε φυλάκιση που δεν υπερβαίνει τα </a:t>
            </a:r>
            <a:r>
              <a:rPr lang="el-GR" b="1" dirty="0" smtClean="0">
                <a:solidFill>
                  <a:srgbClr val="FF0000"/>
                </a:solidFill>
              </a:rPr>
              <a:t>δέκα έτη</a:t>
            </a:r>
          </a:p>
          <a:p>
            <a:endParaRPr lang="en-US" dirty="0"/>
          </a:p>
        </p:txBody>
      </p:sp>
      <p:sp>
        <p:nvSpPr>
          <p:cNvPr id="3" name="Title 2"/>
          <p:cNvSpPr>
            <a:spLocks noGrp="1"/>
          </p:cNvSpPr>
          <p:nvPr>
            <p:ph type="title"/>
          </p:nvPr>
        </p:nvSpPr>
        <p:spPr/>
        <p:txBody>
          <a:bodyPr/>
          <a:lstStyle/>
          <a:p>
            <a:endParaRPr lang="en-US" dirty="0"/>
          </a:p>
        </p:txBody>
      </p:sp>
      <p:pic>
        <p:nvPicPr>
          <p:cNvPr id="5" name="Picture 4" descr="images44444.jpg"/>
          <p:cNvPicPr>
            <a:picLocks noChangeAspect="1"/>
          </p:cNvPicPr>
          <p:nvPr/>
        </p:nvPicPr>
        <p:blipFill>
          <a:blip r:embed="rId2"/>
          <a:stretch>
            <a:fillRect/>
          </a:stretch>
        </p:blipFill>
        <p:spPr>
          <a:xfrm>
            <a:off x="6660232" y="2708920"/>
            <a:ext cx="2232248" cy="1512168"/>
          </a:xfrm>
          <a:prstGeom prst="rect">
            <a:avLst/>
          </a:prstGeom>
        </p:spPr>
      </p:pic>
      <p:pic>
        <p:nvPicPr>
          <p:cNvPr id="6" name="Picture 5" descr="imagesCACXZ2FD.jpg"/>
          <p:cNvPicPr>
            <a:picLocks noChangeAspect="1"/>
          </p:cNvPicPr>
          <p:nvPr/>
        </p:nvPicPr>
        <p:blipFill>
          <a:blip r:embed="rId3"/>
          <a:stretch>
            <a:fillRect/>
          </a:stretch>
        </p:blipFill>
        <p:spPr>
          <a:xfrm>
            <a:off x="3347864" y="260648"/>
            <a:ext cx="3096344" cy="108012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l-GR" dirty="0" smtClean="0"/>
              <a:t>ΕΜΠΟΡΙΑ ΠΡΟΣΩΠΩΝ</a:t>
            </a:r>
            <a:endParaRPr lang="en-US" dirty="0" smtClean="0"/>
          </a:p>
        </p:txBody>
      </p:sp>
      <p:sp>
        <p:nvSpPr>
          <p:cNvPr id="7171" name="Content Placeholder 2"/>
          <p:cNvSpPr>
            <a:spLocks noGrp="1"/>
          </p:cNvSpPr>
          <p:nvPr>
            <p:ph idx="1"/>
          </p:nvPr>
        </p:nvSpPr>
        <p:spPr>
          <a:xfrm>
            <a:off x="457200" y="1600200"/>
            <a:ext cx="7210425" cy="3989388"/>
          </a:xfrm>
        </p:spPr>
        <p:txBody>
          <a:bodyPr rtlCol="0">
            <a:normAutofit lnSpcReduction="10000"/>
          </a:bodyPr>
          <a:lstStyle/>
          <a:p>
            <a:pPr eaLnBrk="1" fontAlgn="auto" hangingPunct="1">
              <a:spcAft>
                <a:spcPts val="0"/>
              </a:spcAft>
              <a:buFont typeface="Arial" pitchFamily="34" charset="0"/>
              <a:buChar char="•"/>
              <a:defRPr/>
            </a:pPr>
            <a:r>
              <a:rPr lang="el-GR" dirty="0" smtClean="0"/>
              <a:t>ΑΦΟΡΑ</a:t>
            </a:r>
          </a:p>
          <a:p>
            <a:pPr eaLnBrk="1" fontAlgn="auto" hangingPunct="1">
              <a:spcAft>
                <a:spcPts val="0"/>
              </a:spcAft>
              <a:buFont typeface="Arial" pitchFamily="34" charset="0"/>
              <a:buChar char="•"/>
              <a:defRPr/>
            </a:pPr>
            <a:r>
              <a:rPr lang="el-GR" dirty="0" smtClean="0">
                <a:solidFill>
                  <a:srgbClr val="FF0000"/>
                </a:solidFill>
              </a:rPr>
              <a:t>ΟΡΓΑΝΩΜΕΝΟ ΕΓΚΛΗΜΑ</a:t>
            </a:r>
          </a:p>
          <a:p>
            <a:pPr eaLnBrk="1" fontAlgn="auto" hangingPunct="1">
              <a:spcAft>
                <a:spcPts val="0"/>
              </a:spcAft>
              <a:buFont typeface="Arial" pitchFamily="34" charset="0"/>
              <a:buChar char="•"/>
              <a:defRPr/>
            </a:pPr>
            <a:r>
              <a:rPr lang="el-GR" dirty="0" smtClean="0"/>
              <a:t>ΠΑΡΑΒΙΑΣΗ ΑΝΘΡΩΠΙΝΩΝ ΔΙΚΑΙΩΜΑΤΩΝ</a:t>
            </a:r>
          </a:p>
          <a:p>
            <a:pPr eaLnBrk="1" fontAlgn="auto" hangingPunct="1">
              <a:spcAft>
                <a:spcPts val="0"/>
              </a:spcAft>
              <a:buFont typeface="Arial" pitchFamily="34" charset="0"/>
              <a:buChar char="•"/>
              <a:defRPr/>
            </a:pPr>
            <a:r>
              <a:rPr lang="el-GR" dirty="0" smtClean="0"/>
              <a:t>ΠΡΟΒΛΗΜΑ ΜΕΤΑΝΑΣΤΕΥΣΗΣ</a:t>
            </a:r>
          </a:p>
          <a:p>
            <a:pPr eaLnBrk="1" fontAlgn="auto" hangingPunct="1">
              <a:spcAft>
                <a:spcPts val="0"/>
              </a:spcAft>
              <a:buFont typeface="Arial" pitchFamily="34" charset="0"/>
              <a:buChar char="•"/>
              <a:defRPr/>
            </a:pPr>
            <a:r>
              <a:rPr lang="el-GR" dirty="0" smtClean="0"/>
              <a:t>ΔΙΑΚΡΙΣΕΙΣ ΦΥΛΟΥ</a:t>
            </a:r>
          </a:p>
          <a:p>
            <a:pPr eaLnBrk="1" fontAlgn="auto" hangingPunct="1">
              <a:spcAft>
                <a:spcPts val="0"/>
              </a:spcAft>
              <a:buFont typeface="Arial" pitchFamily="34" charset="0"/>
              <a:buChar char="•"/>
              <a:defRPr/>
            </a:pPr>
            <a:r>
              <a:rPr lang="el-GR" dirty="0" smtClean="0"/>
              <a:t>ΣΥΓΧΡΟΝΟ ΔΟΥΛΕΜΠΟΡΙΟ</a:t>
            </a:r>
            <a:endParaRPr lang="en-US" dirty="0" smtClean="0"/>
          </a:p>
        </p:txBody>
      </p:sp>
      <p:pic>
        <p:nvPicPr>
          <p:cNvPr id="6148" name="Picture 4" descr="posterReal.gif"/>
          <p:cNvPicPr>
            <a:picLocks noChangeAspect="1"/>
          </p:cNvPicPr>
          <p:nvPr/>
        </p:nvPicPr>
        <p:blipFill>
          <a:blip r:embed="rId2"/>
          <a:srcRect/>
          <a:stretch>
            <a:fillRect/>
          </a:stretch>
        </p:blipFill>
        <p:spPr bwMode="auto">
          <a:xfrm>
            <a:off x="6011863" y="2133600"/>
            <a:ext cx="2808287" cy="32400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642918"/>
          <a:ext cx="8229600" cy="54832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TotalTime>
  <Words>1417</Words>
  <Application>Microsoft Office PowerPoint</Application>
  <PresentationFormat>On-screen Show (4:3)</PresentationFormat>
  <Paragraphs>217</Paragraphs>
  <Slides>35</Slides>
  <Notes>2</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Πρόγραμμα επιμόρφωσης Στελεχών Ιδιωτικών Γραφείων Εξεύρεσης Εργασίας   ΕΜΠΟΡΙΑ ΠΡΟΣΩΠΩΝ</vt:lpstr>
      <vt:lpstr>    Ο Περί της Πρόληψης και της Καταπολέμησης της Εμπορίας και Εκμετάλλευσης Προσώπων και της Προστασίας των Θυμάτων Νόμος του 2014,  Ν. 60(Ι)/2014</vt:lpstr>
      <vt:lpstr>Εναρμονισμένος με: </vt:lpstr>
      <vt:lpstr> ΑΝΘΡΩΠΙΝΑ ΔΙΚΑΙΩΜΑΤΑ ΩΣ ΤΟ ΕΠΙΚΕΝΤΡΟ ΓΙΑ ΤΗ ΔΡΑΣΗ ΚΑΤΑ ΤΗΣ ΕΜΠΟΡΙΑΣ ΠΡΟΣΩΠΩΝ</vt:lpstr>
      <vt:lpstr>Εμπορία ενηλίκων προσώπων άρθρο 6</vt:lpstr>
      <vt:lpstr>PowerPoint Presentation</vt:lpstr>
      <vt:lpstr>PowerPoint Presentation</vt:lpstr>
      <vt:lpstr>ΕΜΠΟΡΙΑ ΠΡΟΣΩΠΩΝ</vt:lpstr>
      <vt:lpstr>PowerPoint Presentation</vt:lpstr>
      <vt:lpstr>Θύμα εμπορίας προσώπων</vt:lpstr>
      <vt:lpstr>ΜΟΡΦΕΣ ΤΗΣ ΕΚΜΕΤΑΛΛΕΥΣΗΣ (ΝΟΜΟΣ 60(Ι)2014)</vt:lpstr>
      <vt:lpstr>Στατιστικά στοιχεία Εurostat για την ύπαρξη της εμπορίας προσώπων στην Ευρώπη 2010</vt:lpstr>
      <vt:lpstr>Τα Τρία Συστατικά στοιχεία της εμπορίας προσώπων </vt:lpstr>
      <vt:lpstr>Εκμετάλλευση στην εργασία (άρθρο 8) (6 έτη, 10 έτη για παιδί)</vt:lpstr>
      <vt:lpstr>ΣΤΡΑΤΟΛΟΓΗΣΗ</vt:lpstr>
      <vt:lpstr>ΜΕΤΑΚΙΝΗΣΗ</vt:lpstr>
      <vt:lpstr>Ενδείξεις εκμετάλλευσης</vt:lpstr>
      <vt:lpstr>ΕΚΜΕΤΑΛΛΕΥΣΗ</vt:lpstr>
      <vt:lpstr>Συνθήκες διαμονής </vt:lpstr>
      <vt:lpstr>ΕΚΜΕΤΑΛΛΕΥΣΗ ΣΤΗΝ ΕΡΓΑΣΙΑ</vt:lpstr>
      <vt:lpstr>Δηλαδή…..</vt:lpstr>
      <vt:lpstr>Σημαντικές πρόνοιες</vt:lpstr>
      <vt:lpstr>Ποινικοποίηση της χρήσης των υπηρεσιών των θυμάτων (άρθρο 17)</vt:lpstr>
      <vt:lpstr>Επιπρόσθετα μέτρα</vt:lpstr>
      <vt:lpstr>PowerPoint Presentation</vt:lpstr>
      <vt:lpstr>Προστασία θυμάτων από ποινικοποίηση (άρθρο 29)</vt:lpstr>
      <vt:lpstr>PowerPoint Presentation</vt:lpstr>
      <vt:lpstr>ΕΘΝΙΚΟΣ ΜΗΧΑΝΙΣΜΟΣ ΑΝΑΦΟΡΑΣ</vt:lpstr>
      <vt:lpstr>PowerPoint Presentation</vt:lpstr>
      <vt:lpstr>PowerPoint Presentation</vt:lpstr>
      <vt:lpstr>ΥΠΟΨΗ…</vt:lpstr>
      <vt:lpstr>ΧΩΡΕΣ ΚΑΤΑΓΩΓΗΣ ΘΥΜΑΤΩΝ ΣΕΞΟΥΑΛΙΚΗΣ ΕΚΜΕΤΑΛΛΕΥΣΗΣ 2014, 2015 (85)</vt:lpstr>
      <vt:lpstr>ΥΠΟΘΕΣΕΙΣ/ΚΑΤΑΔΙΚΕΣ 2014/2015</vt:lpstr>
      <vt:lpstr>Επικοινωνία με ΓΚΕΠ</vt:lpstr>
      <vt:lpstr>Ευχαριστώ  για την προσοχή σας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police</dc:creator>
  <cp:lastModifiedBy>kepa</cp:lastModifiedBy>
  <cp:revision>29</cp:revision>
  <dcterms:created xsi:type="dcterms:W3CDTF">2015-10-30T06:50:02Z</dcterms:created>
  <dcterms:modified xsi:type="dcterms:W3CDTF">2015-11-02T12:43:31Z</dcterms:modified>
</cp:coreProperties>
</file>